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98" r:id="rId5"/>
    <p:sldId id="300" r:id="rId6"/>
    <p:sldId id="303" r:id="rId7"/>
    <p:sldId id="301" r:id="rId8"/>
    <p:sldId id="305" r:id="rId9"/>
    <p:sldId id="306" r:id="rId10"/>
    <p:sldId id="308" r:id="rId11"/>
    <p:sldId id="310" r:id="rId12"/>
    <p:sldId id="309" r:id="rId13"/>
    <p:sldId id="311" r:id="rId14"/>
    <p:sldId id="304" r:id="rId15"/>
    <p:sldId id="312" r:id="rId16"/>
    <p:sldId id="313" r:id="rId17"/>
    <p:sldId id="314" r:id="rId18"/>
    <p:sldId id="307" r:id="rId19"/>
    <p:sldId id="327" r:id="rId20"/>
    <p:sldId id="328" r:id="rId21"/>
    <p:sldId id="329" r:id="rId22"/>
    <p:sldId id="330" r:id="rId23"/>
    <p:sldId id="315" r:id="rId24"/>
    <p:sldId id="320" r:id="rId25"/>
    <p:sldId id="324" r:id="rId26"/>
    <p:sldId id="325" r:id="rId27"/>
    <p:sldId id="326" r:id="rId28"/>
    <p:sldId id="332" r:id="rId29"/>
    <p:sldId id="316" r:id="rId30"/>
    <p:sldId id="317" r:id="rId31"/>
    <p:sldId id="318" r:id="rId32"/>
    <p:sldId id="319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22" r:id="rId43"/>
    <p:sldId id="342" r:id="rId44"/>
    <p:sldId id="343" r:id="rId45"/>
    <p:sldId id="344" r:id="rId46"/>
    <p:sldId id="34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0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14434-3D30-44EB-B0E2-811388A43C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EEBFA20-BD11-45ED-BFAA-68E6F702F2C3}">
      <dgm:prSet/>
      <dgm:spPr/>
      <dgm:t>
        <a:bodyPr/>
        <a:lstStyle/>
        <a:p>
          <a:r>
            <a:rPr lang="en-SG"/>
            <a:t>Objective Overview</a:t>
          </a:r>
          <a:endParaRPr lang="en-US"/>
        </a:p>
      </dgm:t>
    </dgm:pt>
    <dgm:pt modelId="{6E858216-0840-4452-9EAD-7481B3A7488E}" type="parTrans" cxnId="{F1D999F3-1780-4E4A-9BE1-48B2F89A4C02}">
      <dgm:prSet/>
      <dgm:spPr/>
      <dgm:t>
        <a:bodyPr/>
        <a:lstStyle/>
        <a:p>
          <a:endParaRPr lang="en-US"/>
        </a:p>
      </dgm:t>
    </dgm:pt>
    <dgm:pt modelId="{26051A9E-F974-40FE-9E94-168BC1264203}" type="sibTrans" cxnId="{F1D999F3-1780-4E4A-9BE1-48B2F89A4C02}">
      <dgm:prSet/>
      <dgm:spPr/>
      <dgm:t>
        <a:bodyPr/>
        <a:lstStyle/>
        <a:p>
          <a:endParaRPr lang="en-US"/>
        </a:p>
      </dgm:t>
    </dgm:pt>
    <dgm:pt modelId="{674DC1E8-38E1-4B15-B967-0017B9B87EA2}">
      <dgm:prSet/>
      <dgm:spPr/>
      <dgm:t>
        <a:bodyPr/>
        <a:lstStyle/>
        <a:p>
          <a:r>
            <a:rPr lang="en-SG"/>
            <a:t>Data Exploration (Visualizing each table)</a:t>
          </a:r>
          <a:endParaRPr lang="en-US"/>
        </a:p>
      </dgm:t>
    </dgm:pt>
    <dgm:pt modelId="{112BEF53-D9CF-49E2-BCA1-8999F252EE62}" type="parTrans" cxnId="{87406079-3E63-4E72-A817-5A0EF3FF00E4}">
      <dgm:prSet/>
      <dgm:spPr/>
      <dgm:t>
        <a:bodyPr/>
        <a:lstStyle/>
        <a:p>
          <a:endParaRPr lang="en-US"/>
        </a:p>
      </dgm:t>
    </dgm:pt>
    <dgm:pt modelId="{CE9D0127-BB84-4AC9-AB27-CC770E911369}" type="sibTrans" cxnId="{87406079-3E63-4E72-A817-5A0EF3FF00E4}">
      <dgm:prSet/>
      <dgm:spPr/>
      <dgm:t>
        <a:bodyPr/>
        <a:lstStyle/>
        <a:p>
          <a:endParaRPr lang="en-US"/>
        </a:p>
      </dgm:t>
    </dgm:pt>
    <dgm:pt modelId="{44F973EB-9F81-4A2B-9968-71843475340E}">
      <dgm:prSet/>
      <dgm:spPr/>
      <dgm:t>
        <a:bodyPr/>
        <a:lstStyle/>
        <a:p>
          <a:r>
            <a:rPr lang="en-SG"/>
            <a:t>Data Wrangling</a:t>
          </a:r>
          <a:endParaRPr lang="en-US"/>
        </a:p>
      </dgm:t>
    </dgm:pt>
    <dgm:pt modelId="{12FA801F-6316-4290-B841-F6C6EBC2E117}" type="parTrans" cxnId="{12326348-6A42-4AC6-92EC-28E99735E7F9}">
      <dgm:prSet/>
      <dgm:spPr/>
      <dgm:t>
        <a:bodyPr/>
        <a:lstStyle/>
        <a:p>
          <a:endParaRPr lang="en-US"/>
        </a:p>
      </dgm:t>
    </dgm:pt>
    <dgm:pt modelId="{DA12A079-14C6-4A4C-BA24-195EA0768191}" type="sibTrans" cxnId="{12326348-6A42-4AC6-92EC-28E99735E7F9}">
      <dgm:prSet/>
      <dgm:spPr/>
      <dgm:t>
        <a:bodyPr/>
        <a:lstStyle/>
        <a:p>
          <a:endParaRPr lang="en-US"/>
        </a:p>
      </dgm:t>
    </dgm:pt>
    <dgm:pt modelId="{3FEC4856-3462-4656-B376-8F0F879D4020}">
      <dgm:prSet/>
      <dgm:spPr/>
      <dgm:t>
        <a:bodyPr/>
        <a:lstStyle/>
        <a:p>
          <a:r>
            <a:rPr lang="en-SG"/>
            <a:t>Data Cleansing and transformation</a:t>
          </a:r>
          <a:endParaRPr lang="en-US"/>
        </a:p>
      </dgm:t>
    </dgm:pt>
    <dgm:pt modelId="{C7DC0451-3678-42E5-BB67-031FF5207E9C}" type="parTrans" cxnId="{37D8D8A3-C965-4A66-AB08-D5A8DBDC10EE}">
      <dgm:prSet/>
      <dgm:spPr/>
      <dgm:t>
        <a:bodyPr/>
        <a:lstStyle/>
        <a:p>
          <a:endParaRPr lang="en-US"/>
        </a:p>
      </dgm:t>
    </dgm:pt>
    <dgm:pt modelId="{49B6B96F-8F00-42C0-9392-B49B7A80613D}" type="sibTrans" cxnId="{37D8D8A3-C965-4A66-AB08-D5A8DBDC10EE}">
      <dgm:prSet/>
      <dgm:spPr/>
      <dgm:t>
        <a:bodyPr/>
        <a:lstStyle/>
        <a:p>
          <a:endParaRPr lang="en-US"/>
        </a:p>
      </dgm:t>
    </dgm:pt>
    <dgm:pt modelId="{853D85D3-2C36-4F78-B778-939EE7A2E211}">
      <dgm:prSet/>
      <dgm:spPr/>
      <dgm:t>
        <a:bodyPr/>
        <a:lstStyle/>
        <a:p>
          <a:r>
            <a:rPr lang="en-SG"/>
            <a:t>Machine Learning Modelling</a:t>
          </a:r>
          <a:endParaRPr lang="en-US"/>
        </a:p>
      </dgm:t>
    </dgm:pt>
    <dgm:pt modelId="{745CF1EA-12B2-4161-8A88-08B532DAA652}" type="parTrans" cxnId="{AEC3F3A1-3692-4CC7-9317-2595A731E80C}">
      <dgm:prSet/>
      <dgm:spPr/>
      <dgm:t>
        <a:bodyPr/>
        <a:lstStyle/>
        <a:p>
          <a:endParaRPr lang="en-US"/>
        </a:p>
      </dgm:t>
    </dgm:pt>
    <dgm:pt modelId="{23AE452D-94DA-4170-AF63-BDBC3037EA79}" type="sibTrans" cxnId="{AEC3F3A1-3692-4CC7-9317-2595A731E80C}">
      <dgm:prSet/>
      <dgm:spPr/>
      <dgm:t>
        <a:bodyPr/>
        <a:lstStyle/>
        <a:p>
          <a:endParaRPr lang="en-US"/>
        </a:p>
      </dgm:t>
    </dgm:pt>
    <dgm:pt modelId="{BE40C233-F2C3-481E-9116-AB010E899C58}" type="pres">
      <dgm:prSet presAssocID="{14A14434-3D30-44EB-B0E2-811388A43C56}" presName="root" presStyleCnt="0">
        <dgm:presLayoutVars>
          <dgm:dir/>
          <dgm:resizeHandles val="exact"/>
        </dgm:presLayoutVars>
      </dgm:prSet>
      <dgm:spPr/>
    </dgm:pt>
    <dgm:pt modelId="{7BEF1219-F9C0-4D16-9903-70BF86AA7409}" type="pres">
      <dgm:prSet presAssocID="{0EEBFA20-BD11-45ED-BFAA-68E6F702F2C3}" presName="compNode" presStyleCnt="0"/>
      <dgm:spPr/>
    </dgm:pt>
    <dgm:pt modelId="{1A52C451-D25C-4F18-909B-53B147B87BD4}" type="pres">
      <dgm:prSet presAssocID="{0EEBFA20-BD11-45ED-BFAA-68E6F702F2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6E2D894-6555-4F32-9114-6841B5E85D15}" type="pres">
      <dgm:prSet presAssocID="{0EEBFA20-BD11-45ED-BFAA-68E6F702F2C3}" presName="spaceRect" presStyleCnt="0"/>
      <dgm:spPr/>
    </dgm:pt>
    <dgm:pt modelId="{47AF5261-1F9E-422A-ACA1-14D799D39E68}" type="pres">
      <dgm:prSet presAssocID="{0EEBFA20-BD11-45ED-BFAA-68E6F702F2C3}" presName="textRect" presStyleLbl="revTx" presStyleIdx="0" presStyleCnt="5">
        <dgm:presLayoutVars>
          <dgm:chMax val="1"/>
          <dgm:chPref val="1"/>
        </dgm:presLayoutVars>
      </dgm:prSet>
      <dgm:spPr/>
    </dgm:pt>
    <dgm:pt modelId="{8FC2471D-3719-4AB8-A10C-C3C6237D2E75}" type="pres">
      <dgm:prSet presAssocID="{26051A9E-F974-40FE-9E94-168BC1264203}" presName="sibTrans" presStyleCnt="0"/>
      <dgm:spPr/>
    </dgm:pt>
    <dgm:pt modelId="{5ED9D836-11FC-4277-8CFA-8179FAC4B045}" type="pres">
      <dgm:prSet presAssocID="{674DC1E8-38E1-4B15-B967-0017B9B87EA2}" presName="compNode" presStyleCnt="0"/>
      <dgm:spPr/>
    </dgm:pt>
    <dgm:pt modelId="{5DF49630-1A47-4F1C-8941-204340D1ECC0}" type="pres">
      <dgm:prSet presAssocID="{674DC1E8-38E1-4B15-B967-0017B9B87E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5EC7F41-ECC2-4E4E-AA71-3F05480C5E00}" type="pres">
      <dgm:prSet presAssocID="{674DC1E8-38E1-4B15-B967-0017B9B87EA2}" presName="spaceRect" presStyleCnt="0"/>
      <dgm:spPr/>
    </dgm:pt>
    <dgm:pt modelId="{5F1645EB-99B6-4961-ABA7-759424841615}" type="pres">
      <dgm:prSet presAssocID="{674DC1E8-38E1-4B15-B967-0017B9B87EA2}" presName="textRect" presStyleLbl="revTx" presStyleIdx="1" presStyleCnt="5">
        <dgm:presLayoutVars>
          <dgm:chMax val="1"/>
          <dgm:chPref val="1"/>
        </dgm:presLayoutVars>
      </dgm:prSet>
      <dgm:spPr/>
    </dgm:pt>
    <dgm:pt modelId="{F02B41B9-77F1-46DD-9FC5-24B62FE73FCC}" type="pres">
      <dgm:prSet presAssocID="{CE9D0127-BB84-4AC9-AB27-CC770E911369}" presName="sibTrans" presStyleCnt="0"/>
      <dgm:spPr/>
    </dgm:pt>
    <dgm:pt modelId="{BBBF283C-77B7-4AA9-BA69-DFB23CE3D6F2}" type="pres">
      <dgm:prSet presAssocID="{44F973EB-9F81-4A2B-9968-71843475340E}" presName="compNode" presStyleCnt="0"/>
      <dgm:spPr/>
    </dgm:pt>
    <dgm:pt modelId="{FB9EC259-9351-4711-8F1A-76C84A2CF225}" type="pres">
      <dgm:prSet presAssocID="{44F973EB-9F81-4A2B-9968-7184347534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FCF2EB-4BA3-494A-9F11-2F04DAF871D7}" type="pres">
      <dgm:prSet presAssocID="{44F973EB-9F81-4A2B-9968-71843475340E}" presName="spaceRect" presStyleCnt="0"/>
      <dgm:spPr/>
    </dgm:pt>
    <dgm:pt modelId="{3FE1BC24-3EEA-4BAA-A4E8-0E7B8325FFDF}" type="pres">
      <dgm:prSet presAssocID="{44F973EB-9F81-4A2B-9968-71843475340E}" presName="textRect" presStyleLbl="revTx" presStyleIdx="2" presStyleCnt="5">
        <dgm:presLayoutVars>
          <dgm:chMax val="1"/>
          <dgm:chPref val="1"/>
        </dgm:presLayoutVars>
      </dgm:prSet>
      <dgm:spPr/>
    </dgm:pt>
    <dgm:pt modelId="{DD72323E-73D0-4A3A-B994-ED25A57F3290}" type="pres">
      <dgm:prSet presAssocID="{DA12A079-14C6-4A4C-BA24-195EA0768191}" presName="sibTrans" presStyleCnt="0"/>
      <dgm:spPr/>
    </dgm:pt>
    <dgm:pt modelId="{ABEECC60-0B29-4D1B-A699-E5E700B60912}" type="pres">
      <dgm:prSet presAssocID="{3FEC4856-3462-4656-B376-8F0F879D4020}" presName="compNode" presStyleCnt="0"/>
      <dgm:spPr/>
    </dgm:pt>
    <dgm:pt modelId="{25E4E68B-63C2-40F2-8C12-C65BE840B9D9}" type="pres">
      <dgm:prSet presAssocID="{3FEC4856-3462-4656-B376-8F0F879D402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AC3A33-8280-4919-A096-6478D7316F17}" type="pres">
      <dgm:prSet presAssocID="{3FEC4856-3462-4656-B376-8F0F879D4020}" presName="spaceRect" presStyleCnt="0"/>
      <dgm:spPr/>
    </dgm:pt>
    <dgm:pt modelId="{9ECC5987-ED6A-43F1-8E35-3E2316F3E64A}" type="pres">
      <dgm:prSet presAssocID="{3FEC4856-3462-4656-B376-8F0F879D4020}" presName="textRect" presStyleLbl="revTx" presStyleIdx="3" presStyleCnt="5">
        <dgm:presLayoutVars>
          <dgm:chMax val="1"/>
          <dgm:chPref val="1"/>
        </dgm:presLayoutVars>
      </dgm:prSet>
      <dgm:spPr/>
    </dgm:pt>
    <dgm:pt modelId="{E585B384-3AA2-41A0-B64A-59800230FD5F}" type="pres">
      <dgm:prSet presAssocID="{49B6B96F-8F00-42C0-9392-B49B7A80613D}" presName="sibTrans" presStyleCnt="0"/>
      <dgm:spPr/>
    </dgm:pt>
    <dgm:pt modelId="{6720C006-A6CE-4E5C-B444-E8A8F724CCB5}" type="pres">
      <dgm:prSet presAssocID="{853D85D3-2C36-4F78-B778-939EE7A2E211}" presName="compNode" presStyleCnt="0"/>
      <dgm:spPr/>
    </dgm:pt>
    <dgm:pt modelId="{B3AAC605-9009-41BA-BCE3-D7C527A35B67}" type="pres">
      <dgm:prSet presAssocID="{853D85D3-2C36-4F78-B778-939EE7A2E2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F9B36E-965D-42CC-BC30-24CC88FC25FC}" type="pres">
      <dgm:prSet presAssocID="{853D85D3-2C36-4F78-B778-939EE7A2E211}" presName="spaceRect" presStyleCnt="0"/>
      <dgm:spPr/>
    </dgm:pt>
    <dgm:pt modelId="{A23DA492-1B85-4458-93D0-E1404BB8691E}" type="pres">
      <dgm:prSet presAssocID="{853D85D3-2C36-4F78-B778-939EE7A2E21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1CF0C0A-A65D-4D76-88CC-9DC7291EBF37}" type="presOf" srcId="{0EEBFA20-BD11-45ED-BFAA-68E6F702F2C3}" destId="{47AF5261-1F9E-422A-ACA1-14D799D39E68}" srcOrd="0" destOrd="0" presId="urn:microsoft.com/office/officeart/2018/2/layout/IconLabelList"/>
    <dgm:cxn modelId="{6171520B-934E-4208-921E-71AA8B762E57}" type="presOf" srcId="{3FEC4856-3462-4656-B376-8F0F879D4020}" destId="{9ECC5987-ED6A-43F1-8E35-3E2316F3E64A}" srcOrd="0" destOrd="0" presId="urn:microsoft.com/office/officeart/2018/2/layout/IconLabelList"/>
    <dgm:cxn modelId="{57BB4311-7EF3-41FF-B522-3ACE69F6A78C}" type="presOf" srcId="{674DC1E8-38E1-4B15-B967-0017B9B87EA2}" destId="{5F1645EB-99B6-4961-ABA7-759424841615}" srcOrd="0" destOrd="0" presId="urn:microsoft.com/office/officeart/2018/2/layout/IconLabelList"/>
    <dgm:cxn modelId="{6AA63762-4690-44C6-8EC2-7A7E40C7DD46}" type="presOf" srcId="{853D85D3-2C36-4F78-B778-939EE7A2E211}" destId="{A23DA492-1B85-4458-93D0-E1404BB8691E}" srcOrd="0" destOrd="0" presId="urn:microsoft.com/office/officeart/2018/2/layout/IconLabelList"/>
    <dgm:cxn modelId="{12326348-6A42-4AC6-92EC-28E99735E7F9}" srcId="{14A14434-3D30-44EB-B0E2-811388A43C56}" destId="{44F973EB-9F81-4A2B-9968-71843475340E}" srcOrd="2" destOrd="0" parTransId="{12FA801F-6316-4290-B841-F6C6EBC2E117}" sibTransId="{DA12A079-14C6-4A4C-BA24-195EA0768191}"/>
    <dgm:cxn modelId="{0AC34170-ED24-49C4-B953-F7FED40A6A85}" type="presOf" srcId="{14A14434-3D30-44EB-B0E2-811388A43C56}" destId="{BE40C233-F2C3-481E-9116-AB010E899C58}" srcOrd="0" destOrd="0" presId="urn:microsoft.com/office/officeart/2018/2/layout/IconLabelList"/>
    <dgm:cxn modelId="{87406079-3E63-4E72-A817-5A0EF3FF00E4}" srcId="{14A14434-3D30-44EB-B0E2-811388A43C56}" destId="{674DC1E8-38E1-4B15-B967-0017B9B87EA2}" srcOrd="1" destOrd="0" parTransId="{112BEF53-D9CF-49E2-BCA1-8999F252EE62}" sibTransId="{CE9D0127-BB84-4AC9-AB27-CC770E911369}"/>
    <dgm:cxn modelId="{AEC3F3A1-3692-4CC7-9317-2595A731E80C}" srcId="{14A14434-3D30-44EB-B0E2-811388A43C56}" destId="{853D85D3-2C36-4F78-B778-939EE7A2E211}" srcOrd="4" destOrd="0" parTransId="{745CF1EA-12B2-4161-8A88-08B532DAA652}" sibTransId="{23AE452D-94DA-4170-AF63-BDBC3037EA79}"/>
    <dgm:cxn modelId="{37D8D8A3-C965-4A66-AB08-D5A8DBDC10EE}" srcId="{14A14434-3D30-44EB-B0E2-811388A43C56}" destId="{3FEC4856-3462-4656-B376-8F0F879D4020}" srcOrd="3" destOrd="0" parTransId="{C7DC0451-3678-42E5-BB67-031FF5207E9C}" sibTransId="{49B6B96F-8F00-42C0-9392-B49B7A80613D}"/>
    <dgm:cxn modelId="{6C0165C0-11F7-461B-94CF-30986664247F}" type="presOf" srcId="{44F973EB-9F81-4A2B-9968-71843475340E}" destId="{3FE1BC24-3EEA-4BAA-A4E8-0E7B8325FFDF}" srcOrd="0" destOrd="0" presId="urn:microsoft.com/office/officeart/2018/2/layout/IconLabelList"/>
    <dgm:cxn modelId="{F1D999F3-1780-4E4A-9BE1-48B2F89A4C02}" srcId="{14A14434-3D30-44EB-B0E2-811388A43C56}" destId="{0EEBFA20-BD11-45ED-BFAA-68E6F702F2C3}" srcOrd="0" destOrd="0" parTransId="{6E858216-0840-4452-9EAD-7481B3A7488E}" sibTransId="{26051A9E-F974-40FE-9E94-168BC1264203}"/>
    <dgm:cxn modelId="{EE334175-F03B-4810-9CC4-C3DCF79DFC4F}" type="presParOf" srcId="{BE40C233-F2C3-481E-9116-AB010E899C58}" destId="{7BEF1219-F9C0-4D16-9903-70BF86AA7409}" srcOrd="0" destOrd="0" presId="urn:microsoft.com/office/officeart/2018/2/layout/IconLabelList"/>
    <dgm:cxn modelId="{B295FE73-3EAF-437D-9906-1763C7057608}" type="presParOf" srcId="{7BEF1219-F9C0-4D16-9903-70BF86AA7409}" destId="{1A52C451-D25C-4F18-909B-53B147B87BD4}" srcOrd="0" destOrd="0" presId="urn:microsoft.com/office/officeart/2018/2/layout/IconLabelList"/>
    <dgm:cxn modelId="{780F1E89-418D-47B0-9F9F-DC802F096DB7}" type="presParOf" srcId="{7BEF1219-F9C0-4D16-9903-70BF86AA7409}" destId="{A6E2D894-6555-4F32-9114-6841B5E85D15}" srcOrd="1" destOrd="0" presId="urn:microsoft.com/office/officeart/2018/2/layout/IconLabelList"/>
    <dgm:cxn modelId="{1D783A57-DD8E-47F9-A78F-A28CE0F78BC1}" type="presParOf" srcId="{7BEF1219-F9C0-4D16-9903-70BF86AA7409}" destId="{47AF5261-1F9E-422A-ACA1-14D799D39E68}" srcOrd="2" destOrd="0" presId="urn:microsoft.com/office/officeart/2018/2/layout/IconLabelList"/>
    <dgm:cxn modelId="{6CAC386C-6B82-4F28-9FEB-94CE7906D1ED}" type="presParOf" srcId="{BE40C233-F2C3-481E-9116-AB010E899C58}" destId="{8FC2471D-3719-4AB8-A10C-C3C6237D2E75}" srcOrd="1" destOrd="0" presId="urn:microsoft.com/office/officeart/2018/2/layout/IconLabelList"/>
    <dgm:cxn modelId="{108994E2-0D1A-4CC0-8F4A-97735FFF188E}" type="presParOf" srcId="{BE40C233-F2C3-481E-9116-AB010E899C58}" destId="{5ED9D836-11FC-4277-8CFA-8179FAC4B045}" srcOrd="2" destOrd="0" presId="urn:microsoft.com/office/officeart/2018/2/layout/IconLabelList"/>
    <dgm:cxn modelId="{AD7F6509-0255-47A6-884A-04F2A3B8F78F}" type="presParOf" srcId="{5ED9D836-11FC-4277-8CFA-8179FAC4B045}" destId="{5DF49630-1A47-4F1C-8941-204340D1ECC0}" srcOrd="0" destOrd="0" presId="urn:microsoft.com/office/officeart/2018/2/layout/IconLabelList"/>
    <dgm:cxn modelId="{E6F3AEEB-A88B-4C13-8B8A-D892D52FB7C2}" type="presParOf" srcId="{5ED9D836-11FC-4277-8CFA-8179FAC4B045}" destId="{A5EC7F41-ECC2-4E4E-AA71-3F05480C5E00}" srcOrd="1" destOrd="0" presId="urn:microsoft.com/office/officeart/2018/2/layout/IconLabelList"/>
    <dgm:cxn modelId="{AC9A6285-CA0F-4CF8-BE0F-AC5C473C9B20}" type="presParOf" srcId="{5ED9D836-11FC-4277-8CFA-8179FAC4B045}" destId="{5F1645EB-99B6-4961-ABA7-759424841615}" srcOrd="2" destOrd="0" presId="urn:microsoft.com/office/officeart/2018/2/layout/IconLabelList"/>
    <dgm:cxn modelId="{EEB3CA1F-31B1-4DAF-8458-CDE8F3F1367F}" type="presParOf" srcId="{BE40C233-F2C3-481E-9116-AB010E899C58}" destId="{F02B41B9-77F1-46DD-9FC5-24B62FE73FCC}" srcOrd="3" destOrd="0" presId="urn:microsoft.com/office/officeart/2018/2/layout/IconLabelList"/>
    <dgm:cxn modelId="{DB779B1D-1439-4A1A-949B-D050EDEC6D68}" type="presParOf" srcId="{BE40C233-F2C3-481E-9116-AB010E899C58}" destId="{BBBF283C-77B7-4AA9-BA69-DFB23CE3D6F2}" srcOrd="4" destOrd="0" presId="urn:microsoft.com/office/officeart/2018/2/layout/IconLabelList"/>
    <dgm:cxn modelId="{002285E5-A7B9-4241-AC50-E502C882EE40}" type="presParOf" srcId="{BBBF283C-77B7-4AA9-BA69-DFB23CE3D6F2}" destId="{FB9EC259-9351-4711-8F1A-76C84A2CF225}" srcOrd="0" destOrd="0" presId="urn:microsoft.com/office/officeart/2018/2/layout/IconLabelList"/>
    <dgm:cxn modelId="{8ED0AEA0-862F-40EB-846E-DDB0108E35C3}" type="presParOf" srcId="{BBBF283C-77B7-4AA9-BA69-DFB23CE3D6F2}" destId="{4AFCF2EB-4BA3-494A-9F11-2F04DAF871D7}" srcOrd="1" destOrd="0" presId="urn:microsoft.com/office/officeart/2018/2/layout/IconLabelList"/>
    <dgm:cxn modelId="{8E9AFC81-ED67-43E9-A016-DA4EE3E78ABE}" type="presParOf" srcId="{BBBF283C-77B7-4AA9-BA69-DFB23CE3D6F2}" destId="{3FE1BC24-3EEA-4BAA-A4E8-0E7B8325FFDF}" srcOrd="2" destOrd="0" presId="urn:microsoft.com/office/officeart/2018/2/layout/IconLabelList"/>
    <dgm:cxn modelId="{FD7FA8E9-F4E4-46B6-9DD9-3DAA84588D9C}" type="presParOf" srcId="{BE40C233-F2C3-481E-9116-AB010E899C58}" destId="{DD72323E-73D0-4A3A-B994-ED25A57F3290}" srcOrd="5" destOrd="0" presId="urn:microsoft.com/office/officeart/2018/2/layout/IconLabelList"/>
    <dgm:cxn modelId="{5F2F0254-6695-42A5-9178-76DBCF49CDDB}" type="presParOf" srcId="{BE40C233-F2C3-481E-9116-AB010E899C58}" destId="{ABEECC60-0B29-4D1B-A699-E5E700B60912}" srcOrd="6" destOrd="0" presId="urn:microsoft.com/office/officeart/2018/2/layout/IconLabelList"/>
    <dgm:cxn modelId="{D28AB151-953E-4119-A29D-81E4795CF10E}" type="presParOf" srcId="{ABEECC60-0B29-4D1B-A699-E5E700B60912}" destId="{25E4E68B-63C2-40F2-8C12-C65BE840B9D9}" srcOrd="0" destOrd="0" presId="urn:microsoft.com/office/officeart/2018/2/layout/IconLabelList"/>
    <dgm:cxn modelId="{575D5DC0-2279-468B-A1CA-E111A5A74577}" type="presParOf" srcId="{ABEECC60-0B29-4D1B-A699-E5E700B60912}" destId="{BBAC3A33-8280-4919-A096-6478D7316F17}" srcOrd="1" destOrd="0" presId="urn:microsoft.com/office/officeart/2018/2/layout/IconLabelList"/>
    <dgm:cxn modelId="{B8CEA50D-8B8C-41CB-B023-A2BD2F96E2B0}" type="presParOf" srcId="{ABEECC60-0B29-4D1B-A699-E5E700B60912}" destId="{9ECC5987-ED6A-43F1-8E35-3E2316F3E64A}" srcOrd="2" destOrd="0" presId="urn:microsoft.com/office/officeart/2018/2/layout/IconLabelList"/>
    <dgm:cxn modelId="{60FD47BE-CBDD-4761-B15F-A602A3ADE9C3}" type="presParOf" srcId="{BE40C233-F2C3-481E-9116-AB010E899C58}" destId="{E585B384-3AA2-41A0-B64A-59800230FD5F}" srcOrd="7" destOrd="0" presId="urn:microsoft.com/office/officeart/2018/2/layout/IconLabelList"/>
    <dgm:cxn modelId="{64E027C7-D936-4513-AFBC-FBD45760B4AF}" type="presParOf" srcId="{BE40C233-F2C3-481E-9116-AB010E899C58}" destId="{6720C006-A6CE-4E5C-B444-E8A8F724CCB5}" srcOrd="8" destOrd="0" presId="urn:microsoft.com/office/officeart/2018/2/layout/IconLabelList"/>
    <dgm:cxn modelId="{B2238B1F-759C-4301-A555-E3DB303ED6D0}" type="presParOf" srcId="{6720C006-A6CE-4E5C-B444-E8A8F724CCB5}" destId="{B3AAC605-9009-41BA-BCE3-D7C527A35B67}" srcOrd="0" destOrd="0" presId="urn:microsoft.com/office/officeart/2018/2/layout/IconLabelList"/>
    <dgm:cxn modelId="{98BBFCE7-EA84-495E-9FBF-27FC09606BD4}" type="presParOf" srcId="{6720C006-A6CE-4E5C-B444-E8A8F724CCB5}" destId="{DEF9B36E-965D-42CC-BC30-24CC88FC25FC}" srcOrd="1" destOrd="0" presId="urn:microsoft.com/office/officeart/2018/2/layout/IconLabelList"/>
    <dgm:cxn modelId="{CFE57C72-303C-4ABE-8A9F-1497B3655300}" type="presParOf" srcId="{6720C006-A6CE-4E5C-B444-E8A8F724CCB5}" destId="{A23DA492-1B85-4458-93D0-E1404BB869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9203B-B3BA-40A8-8E34-A4CF96D8CB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080CBC-15CE-4C38-8E11-DCB3AF37D28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Explore, extract and clean data from the given files to formulate a prediction problem</a:t>
          </a:r>
          <a:endParaRPr lang="en-US"/>
        </a:p>
      </dgm:t>
    </dgm:pt>
    <dgm:pt modelId="{814DA6A3-1BA8-41D1-95B8-F3C8D743C4F8}" type="parTrans" cxnId="{37B79285-A204-4C18-9BD5-F14DE062EBA8}">
      <dgm:prSet/>
      <dgm:spPr/>
      <dgm:t>
        <a:bodyPr/>
        <a:lstStyle/>
        <a:p>
          <a:endParaRPr lang="en-US"/>
        </a:p>
      </dgm:t>
    </dgm:pt>
    <dgm:pt modelId="{8615E2FF-55CC-4CE9-8D1D-9D89F48C163C}" type="sibTrans" cxnId="{37B79285-A204-4C18-9BD5-F14DE062EBA8}">
      <dgm:prSet phldrT="01" phldr="0"/>
      <dgm:spPr/>
      <dgm:t>
        <a:bodyPr/>
        <a:lstStyle/>
        <a:p>
          <a:endParaRPr lang="en-US"/>
        </a:p>
      </dgm:t>
    </dgm:pt>
    <dgm:pt modelId="{E8CB79F7-828B-450D-A06E-8498C3E0FC0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Creating tabular data which connects multiple tables to tackle the prediction problem</a:t>
          </a:r>
          <a:endParaRPr lang="en-US"/>
        </a:p>
      </dgm:t>
    </dgm:pt>
    <dgm:pt modelId="{0E536E1A-72F6-46B7-A7A7-C458B222BD50}" type="parTrans" cxnId="{01F78749-ABEC-4D50-97A7-81B5F20AA56B}">
      <dgm:prSet/>
      <dgm:spPr/>
      <dgm:t>
        <a:bodyPr/>
        <a:lstStyle/>
        <a:p>
          <a:endParaRPr lang="en-US"/>
        </a:p>
      </dgm:t>
    </dgm:pt>
    <dgm:pt modelId="{2146D7E8-6CA7-40ED-9B2A-4A2873FFC901}" type="sibTrans" cxnId="{01F78749-ABEC-4D50-97A7-81B5F20AA56B}">
      <dgm:prSet phldrT="02" phldr="0"/>
      <dgm:spPr/>
      <dgm:t>
        <a:bodyPr/>
        <a:lstStyle/>
        <a:p>
          <a:endParaRPr lang="en-US"/>
        </a:p>
      </dgm:t>
    </dgm:pt>
    <dgm:pt modelId="{1DB2081E-4868-4DAF-B2B0-67AC7C5EC9FA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Prepare and transform, train and test data to build a machine learning model</a:t>
          </a:r>
          <a:endParaRPr lang="en-US"/>
        </a:p>
      </dgm:t>
    </dgm:pt>
    <dgm:pt modelId="{4A24A187-323D-4FD8-B3EE-36F21A3094BE}" type="parTrans" cxnId="{A57A1FB0-9D0A-49B9-9AF0-E6723C3E3688}">
      <dgm:prSet/>
      <dgm:spPr/>
      <dgm:t>
        <a:bodyPr/>
        <a:lstStyle/>
        <a:p>
          <a:endParaRPr lang="en-US"/>
        </a:p>
      </dgm:t>
    </dgm:pt>
    <dgm:pt modelId="{71D66855-44CA-4C5D-9B11-498AE53E382C}" type="sibTrans" cxnId="{A57A1FB0-9D0A-49B9-9AF0-E6723C3E3688}">
      <dgm:prSet phldrT="03" phldr="0"/>
      <dgm:spPr/>
      <dgm:t>
        <a:bodyPr/>
        <a:lstStyle/>
        <a:p>
          <a:endParaRPr lang="en-US"/>
        </a:p>
      </dgm:t>
    </dgm:pt>
    <dgm:pt modelId="{0CAB1805-F21D-4A3A-BB16-45A96826EB0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Use findings from models and visuals to find solutions for the prediction problem</a:t>
          </a:r>
          <a:endParaRPr lang="en-US"/>
        </a:p>
      </dgm:t>
    </dgm:pt>
    <dgm:pt modelId="{C36CC93B-F4CA-4C42-A92D-079116C931D3}" type="parTrans" cxnId="{AF83046A-650B-4147-9CC4-64794F458F95}">
      <dgm:prSet/>
      <dgm:spPr/>
      <dgm:t>
        <a:bodyPr/>
        <a:lstStyle/>
        <a:p>
          <a:endParaRPr lang="en-US"/>
        </a:p>
      </dgm:t>
    </dgm:pt>
    <dgm:pt modelId="{26321289-77E6-4227-B464-6155809715C0}" type="sibTrans" cxnId="{AF83046A-650B-4147-9CC4-64794F458F95}">
      <dgm:prSet phldrT="04" phldr="0"/>
      <dgm:spPr/>
      <dgm:t>
        <a:bodyPr/>
        <a:lstStyle/>
        <a:p>
          <a:endParaRPr lang="en-US"/>
        </a:p>
      </dgm:t>
    </dgm:pt>
    <dgm:pt modelId="{EFB4B4B4-3597-4EF9-9409-A13C16CE42BC}" type="pres">
      <dgm:prSet presAssocID="{2EF9203B-B3BA-40A8-8E34-A4CF96D8CBC1}" presName="root" presStyleCnt="0">
        <dgm:presLayoutVars>
          <dgm:dir/>
          <dgm:resizeHandles val="exact"/>
        </dgm:presLayoutVars>
      </dgm:prSet>
      <dgm:spPr/>
    </dgm:pt>
    <dgm:pt modelId="{440F213C-E007-43A0-AF1D-22E6DB6CFB2A}" type="pres">
      <dgm:prSet presAssocID="{B4080CBC-15CE-4C38-8E11-DCB3AF37D285}" presName="compNode" presStyleCnt="0"/>
      <dgm:spPr/>
    </dgm:pt>
    <dgm:pt modelId="{2315ED8B-6655-4625-B44F-F0C9A1101F64}" type="pres">
      <dgm:prSet presAssocID="{B4080CBC-15CE-4C38-8E11-DCB3AF37D285}" presName="bgRect" presStyleLbl="bgShp" presStyleIdx="0" presStyleCnt="4"/>
      <dgm:spPr/>
    </dgm:pt>
    <dgm:pt modelId="{25647E58-4E8A-4BA3-BDF3-DF3DD2ADF749}" type="pres">
      <dgm:prSet presAssocID="{B4080CBC-15CE-4C38-8E11-DCB3AF37D2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74FA591-397D-41ED-B10E-23D70B8A2028}" type="pres">
      <dgm:prSet presAssocID="{B4080CBC-15CE-4C38-8E11-DCB3AF37D285}" presName="spaceRect" presStyleCnt="0"/>
      <dgm:spPr/>
    </dgm:pt>
    <dgm:pt modelId="{C5408129-4F44-41F7-925D-23E6E3352996}" type="pres">
      <dgm:prSet presAssocID="{B4080CBC-15CE-4C38-8E11-DCB3AF37D285}" presName="parTx" presStyleLbl="revTx" presStyleIdx="0" presStyleCnt="4">
        <dgm:presLayoutVars>
          <dgm:chMax val="0"/>
          <dgm:chPref val="0"/>
        </dgm:presLayoutVars>
      </dgm:prSet>
      <dgm:spPr/>
    </dgm:pt>
    <dgm:pt modelId="{3E557C78-2217-4D2D-B729-87DD481A993B}" type="pres">
      <dgm:prSet presAssocID="{8615E2FF-55CC-4CE9-8D1D-9D89F48C163C}" presName="sibTrans" presStyleCnt="0"/>
      <dgm:spPr/>
    </dgm:pt>
    <dgm:pt modelId="{9130B126-AF53-45E1-9C6C-23BEC315A8DA}" type="pres">
      <dgm:prSet presAssocID="{E8CB79F7-828B-450D-A06E-8498C3E0FC0C}" presName="compNode" presStyleCnt="0"/>
      <dgm:spPr/>
    </dgm:pt>
    <dgm:pt modelId="{CC643D8B-F6F9-4C5A-807D-95913BC7625B}" type="pres">
      <dgm:prSet presAssocID="{E8CB79F7-828B-450D-A06E-8498C3E0FC0C}" presName="bgRect" presStyleLbl="bgShp" presStyleIdx="1" presStyleCnt="4"/>
      <dgm:spPr/>
    </dgm:pt>
    <dgm:pt modelId="{A7DF2F4B-BE23-4E85-8ECF-28DFC5A3639C}" type="pres">
      <dgm:prSet presAssocID="{E8CB79F7-828B-450D-A06E-8498C3E0FC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C14EA2-2541-417D-BB1E-B94452325DCA}" type="pres">
      <dgm:prSet presAssocID="{E8CB79F7-828B-450D-A06E-8498C3E0FC0C}" presName="spaceRect" presStyleCnt="0"/>
      <dgm:spPr/>
    </dgm:pt>
    <dgm:pt modelId="{14097EED-CF05-4906-8B9F-B9A8D53212D6}" type="pres">
      <dgm:prSet presAssocID="{E8CB79F7-828B-450D-A06E-8498C3E0FC0C}" presName="parTx" presStyleLbl="revTx" presStyleIdx="1" presStyleCnt="4">
        <dgm:presLayoutVars>
          <dgm:chMax val="0"/>
          <dgm:chPref val="0"/>
        </dgm:presLayoutVars>
      </dgm:prSet>
      <dgm:spPr/>
    </dgm:pt>
    <dgm:pt modelId="{67322913-AD62-4B65-8D00-524E801093D8}" type="pres">
      <dgm:prSet presAssocID="{2146D7E8-6CA7-40ED-9B2A-4A2873FFC901}" presName="sibTrans" presStyleCnt="0"/>
      <dgm:spPr/>
    </dgm:pt>
    <dgm:pt modelId="{742919F3-B149-43F8-905E-97A4113B4DBC}" type="pres">
      <dgm:prSet presAssocID="{1DB2081E-4868-4DAF-B2B0-67AC7C5EC9FA}" presName="compNode" presStyleCnt="0"/>
      <dgm:spPr/>
    </dgm:pt>
    <dgm:pt modelId="{46FF84FD-7B8C-43E4-9E7B-D60C3FD280AC}" type="pres">
      <dgm:prSet presAssocID="{1DB2081E-4868-4DAF-B2B0-67AC7C5EC9FA}" presName="bgRect" presStyleLbl="bgShp" presStyleIdx="2" presStyleCnt="4"/>
      <dgm:spPr/>
    </dgm:pt>
    <dgm:pt modelId="{7085EBF1-12B5-4CCF-856A-3F20C6EF1293}" type="pres">
      <dgm:prSet presAssocID="{1DB2081E-4868-4DAF-B2B0-67AC7C5EC9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AF433CC-DE1F-4DCF-80D8-81441FA06901}" type="pres">
      <dgm:prSet presAssocID="{1DB2081E-4868-4DAF-B2B0-67AC7C5EC9FA}" presName="spaceRect" presStyleCnt="0"/>
      <dgm:spPr/>
    </dgm:pt>
    <dgm:pt modelId="{3E745873-5C40-4524-BEA2-763BB22ADCE3}" type="pres">
      <dgm:prSet presAssocID="{1DB2081E-4868-4DAF-B2B0-67AC7C5EC9FA}" presName="parTx" presStyleLbl="revTx" presStyleIdx="2" presStyleCnt="4">
        <dgm:presLayoutVars>
          <dgm:chMax val="0"/>
          <dgm:chPref val="0"/>
        </dgm:presLayoutVars>
      </dgm:prSet>
      <dgm:spPr/>
    </dgm:pt>
    <dgm:pt modelId="{6D7BC4D3-DCB5-44B8-82BA-535AB86E4E5C}" type="pres">
      <dgm:prSet presAssocID="{71D66855-44CA-4C5D-9B11-498AE53E382C}" presName="sibTrans" presStyleCnt="0"/>
      <dgm:spPr/>
    </dgm:pt>
    <dgm:pt modelId="{B4CC9049-34EE-4A82-AA80-2E526BC05361}" type="pres">
      <dgm:prSet presAssocID="{0CAB1805-F21D-4A3A-BB16-45A96826EB05}" presName="compNode" presStyleCnt="0"/>
      <dgm:spPr/>
    </dgm:pt>
    <dgm:pt modelId="{45E478B7-D7DF-446A-9846-12A60112487D}" type="pres">
      <dgm:prSet presAssocID="{0CAB1805-F21D-4A3A-BB16-45A96826EB05}" presName="bgRect" presStyleLbl="bgShp" presStyleIdx="3" presStyleCnt="4"/>
      <dgm:spPr/>
    </dgm:pt>
    <dgm:pt modelId="{4AB91ED0-9792-4DC1-A4C9-DDA23B035244}" type="pres">
      <dgm:prSet presAssocID="{0CAB1805-F21D-4A3A-BB16-45A96826EB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8C9B164-0E70-49EB-AC87-EAF895187596}" type="pres">
      <dgm:prSet presAssocID="{0CAB1805-F21D-4A3A-BB16-45A96826EB05}" presName="spaceRect" presStyleCnt="0"/>
      <dgm:spPr/>
    </dgm:pt>
    <dgm:pt modelId="{05364F64-8DDF-4FC5-AB85-57150FE29678}" type="pres">
      <dgm:prSet presAssocID="{0CAB1805-F21D-4A3A-BB16-45A96826EB0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70901B-D745-4F4D-997D-7C7E74E2712F}" type="presOf" srcId="{0CAB1805-F21D-4A3A-BB16-45A96826EB05}" destId="{05364F64-8DDF-4FC5-AB85-57150FE29678}" srcOrd="0" destOrd="0" presId="urn:microsoft.com/office/officeart/2018/2/layout/IconVerticalSolidList"/>
    <dgm:cxn modelId="{F3CE4262-C26F-458A-B458-62771F3C076C}" type="presOf" srcId="{2EF9203B-B3BA-40A8-8E34-A4CF96D8CBC1}" destId="{EFB4B4B4-3597-4EF9-9409-A13C16CE42BC}" srcOrd="0" destOrd="0" presId="urn:microsoft.com/office/officeart/2018/2/layout/IconVerticalSolidList"/>
    <dgm:cxn modelId="{01F78749-ABEC-4D50-97A7-81B5F20AA56B}" srcId="{2EF9203B-B3BA-40A8-8E34-A4CF96D8CBC1}" destId="{E8CB79F7-828B-450D-A06E-8498C3E0FC0C}" srcOrd="1" destOrd="0" parTransId="{0E536E1A-72F6-46B7-A7A7-C458B222BD50}" sibTransId="{2146D7E8-6CA7-40ED-9B2A-4A2873FFC901}"/>
    <dgm:cxn modelId="{AF83046A-650B-4147-9CC4-64794F458F95}" srcId="{2EF9203B-B3BA-40A8-8E34-A4CF96D8CBC1}" destId="{0CAB1805-F21D-4A3A-BB16-45A96826EB05}" srcOrd="3" destOrd="0" parTransId="{C36CC93B-F4CA-4C42-A92D-079116C931D3}" sibTransId="{26321289-77E6-4227-B464-6155809715C0}"/>
    <dgm:cxn modelId="{37B79285-A204-4C18-9BD5-F14DE062EBA8}" srcId="{2EF9203B-B3BA-40A8-8E34-A4CF96D8CBC1}" destId="{B4080CBC-15CE-4C38-8E11-DCB3AF37D285}" srcOrd="0" destOrd="0" parTransId="{814DA6A3-1BA8-41D1-95B8-F3C8D743C4F8}" sibTransId="{8615E2FF-55CC-4CE9-8D1D-9D89F48C163C}"/>
    <dgm:cxn modelId="{9910B598-5ED3-45A2-A9FE-C7F1F647E7F4}" type="presOf" srcId="{B4080CBC-15CE-4C38-8E11-DCB3AF37D285}" destId="{C5408129-4F44-41F7-925D-23E6E3352996}" srcOrd="0" destOrd="0" presId="urn:microsoft.com/office/officeart/2018/2/layout/IconVerticalSolidList"/>
    <dgm:cxn modelId="{A57A1FB0-9D0A-49B9-9AF0-E6723C3E3688}" srcId="{2EF9203B-B3BA-40A8-8E34-A4CF96D8CBC1}" destId="{1DB2081E-4868-4DAF-B2B0-67AC7C5EC9FA}" srcOrd="2" destOrd="0" parTransId="{4A24A187-323D-4FD8-B3EE-36F21A3094BE}" sibTransId="{71D66855-44CA-4C5D-9B11-498AE53E382C}"/>
    <dgm:cxn modelId="{7C1360DA-022E-4D32-8115-0F7021E7D850}" type="presOf" srcId="{E8CB79F7-828B-450D-A06E-8498C3E0FC0C}" destId="{14097EED-CF05-4906-8B9F-B9A8D53212D6}" srcOrd="0" destOrd="0" presId="urn:microsoft.com/office/officeart/2018/2/layout/IconVerticalSolidList"/>
    <dgm:cxn modelId="{03AEDCE7-2F3D-4DFC-BA3A-90DF7FCBB4FD}" type="presOf" srcId="{1DB2081E-4868-4DAF-B2B0-67AC7C5EC9FA}" destId="{3E745873-5C40-4524-BEA2-763BB22ADCE3}" srcOrd="0" destOrd="0" presId="urn:microsoft.com/office/officeart/2018/2/layout/IconVerticalSolidList"/>
    <dgm:cxn modelId="{47F68BB5-4809-45E8-B5C7-F76FBDA3FD9B}" type="presParOf" srcId="{EFB4B4B4-3597-4EF9-9409-A13C16CE42BC}" destId="{440F213C-E007-43A0-AF1D-22E6DB6CFB2A}" srcOrd="0" destOrd="0" presId="urn:microsoft.com/office/officeart/2018/2/layout/IconVerticalSolidList"/>
    <dgm:cxn modelId="{082B4284-FB86-4F4F-86B9-E06BA5A03A63}" type="presParOf" srcId="{440F213C-E007-43A0-AF1D-22E6DB6CFB2A}" destId="{2315ED8B-6655-4625-B44F-F0C9A1101F64}" srcOrd="0" destOrd="0" presId="urn:microsoft.com/office/officeart/2018/2/layout/IconVerticalSolidList"/>
    <dgm:cxn modelId="{FFA6431F-47AF-4803-BF6A-D577C4C375FC}" type="presParOf" srcId="{440F213C-E007-43A0-AF1D-22E6DB6CFB2A}" destId="{25647E58-4E8A-4BA3-BDF3-DF3DD2ADF749}" srcOrd="1" destOrd="0" presId="urn:microsoft.com/office/officeart/2018/2/layout/IconVerticalSolidList"/>
    <dgm:cxn modelId="{A9AC7FC3-615A-4F2B-9A25-BA5CB45F5AAD}" type="presParOf" srcId="{440F213C-E007-43A0-AF1D-22E6DB6CFB2A}" destId="{C74FA591-397D-41ED-B10E-23D70B8A2028}" srcOrd="2" destOrd="0" presId="urn:microsoft.com/office/officeart/2018/2/layout/IconVerticalSolidList"/>
    <dgm:cxn modelId="{4E2037A6-2045-4798-9B1F-2463F9AE8071}" type="presParOf" srcId="{440F213C-E007-43A0-AF1D-22E6DB6CFB2A}" destId="{C5408129-4F44-41F7-925D-23E6E3352996}" srcOrd="3" destOrd="0" presId="urn:microsoft.com/office/officeart/2018/2/layout/IconVerticalSolidList"/>
    <dgm:cxn modelId="{13095C93-0615-4AF6-BC11-57AB6C146BD6}" type="presParOf" srcId="{EFB4B4B4-3597-4EF9-9409-A13C16CE42BC}" destId="{3E557C78-2217-4D2D-B729-87DD481A993B}" srcOrd="1" destOrd="0" presId="urn:microsoft.com/office/officeart/2018/2/layout/IconVerticalSolidList"/>
    <dgm:cxn modelId="{3B7646E6-F561-489D-8189-7CCA9AD5CD80}" type="presParOf" srcId="{EFB4B4B4-3597-4EF9-9409-A13C16CE42BC}" destId="{9130B126-AF53-45E1-9C6C-23BEC315A8DA}" srcOrd="2" destOrd="0" presId="urn:microsoft.com/office/officeart/2018/2/layout/IconVerticalSolidList"/>
    <dgm:cxn modelId="{4DF98077-F1F9-4A6D-AEE9-7D2920B88AAC}" type="presParOf" srcId="{9130B126-AF53-45E1-9C6C-23BEC315A8DA}" destId="{CC643D8B-F6F9-4C5A-807D-95913BC7625B}" srcOrd="0" destOrd="0" presId="urn:microsoft.com/office/officeart/2018/2/layout/IconVerticalSolidList"/>
    <dgm:cxn modelId="{C12FAD29-ABD9-4B48-9CC0-96D25EA0A3AE}" type="presParOf" srcId="{9130B126-AF53-45E1-9C6C-23BEC315A8DA}" destId="{A7DF2F4B-BE23-4E85-8ECF-28DFC5A3639C}" srcOrd="1" destOrd="0" presId="urn:microsoft.com/office/officeart/2018/2/layout/IconVerticalSolidList"/>
    <dgm:cxn modelId="{C4D27269-6F6D-4A9E-AB97-24873A2A5A4E}" type="presParOf" srcId="{9130B126-AF53-45E1-9C6C-23BEC315A8DA}" destId="{F1C14EA2-2541-417D-BB1E-B94452325DCA}" srcOrd="2" destOrd="0" presId="urn:microsoft.com/office/officeart/2018/2/layout/IconVerticalSolidList"/>
    <dgm:cxn modelId="{A9CE4514-8AEA-480D-9275-4217CA443F41}" type="presParOf" srcId="{9130B126-AF53-45E1-9C6C-23BEC315A8DA}" destId="{14097EED-CF05-4906-8B9F-B9A8D53212D6}" srcOrd="3" destOrd="0" presId="urn:microsoft.com/office/officeart/2018/2/layout/IconVerticalSolidList"/>
    <dgm:cxn modelId="{074156C0-BFD2-459E-9847-7645D30EB507}" type="presParOf" srcId="{EFB4B4B4-3597-4EF9-9409-A13C16CE42BC}" destId="{67322913-AD62-4B65-8D00-524E801093D8}" srcOrd="3" destOrd="0" presId="urn:microsoft.com/office/officeart/2018/2/layout/IconVerticalSolidList"/>
    <dgm:cxn modelId="{F123BA08-98DE-402D-BBD0-A4C114398128}" type="presParOf" srcId="{EFB4B4B4-3597-4EF9-9409-A13C16CE42BC}" destId="{742919F3-B149-43F8-905E-97A4113B4DBC}" srcOrd="4" destOrd="0" presId="urn:microsoft.com/office/officeart/2018/2/layout/IconVerticalSolidList"/>
    <dgm:cxn modelId="{3C88F057-0FCC-4426-A5B6-0C4DEE1799E7}" type="presParOf" srcId="{742919F3-B149-43F8-905E-97A4113B4DBC}" destId="{46FF84FD-7B8C-43E4-9E7B-D60C3FD280AC}" srcOrd="0" destOrd="0" presId="urn:microsoft.com/office/officeart/2018/2/layout/IconVerticalSolidList"/>
    <dgm:cxn modelId="{93FF0B14-7D77-4853-A7B2-1BD072355156}" type="presParOf" srcId="{742919F3-B149-43F8-905E-97A4113B4DBC}" destId="{7085EBF1-12B5-4CCF-856A-3F20C6EF1293}" srcOrd="1" destOrd="0" presId="urn:microsoft.com/office/officeart/2018/2/layout/IconVerticalSolidList"/>
    <dgm:cxn modelId="{D3283EDC-41B6-45F0-9BCA-A727E2B15E8F}" type="presParOf" srcId="{742919F3-B149-43F8-905E-97A4113B4DBC}" destId="{BAF433CC-DE1F-4DCF-80D8-81441FA06901}" srcOrd="2" destOrd="0" presId="urn:microsoft.com/office/officeart/2018/2/layout/IconVerticalSolidList"/>
    <dgm:cxn modelId="{4CE90317-4C36-42C4-9427-F388DE111FFC}" type="presParOf" srcId="{742919F3-B149-43F8-905E-97A4113B4DBC}" destId="{3E745873-5C40-4524-BEA2-763BB22ADCE3}" srcOrd="3" destOrd="0" presId="urn:microsoft.com/office/officeart/2018/2/layout/IconVerticalSolidList"/>
    <dgm:cxn modelId="{B24FE863-C40A-463D-BCAB-F6E44824DF04}" type="presParOf" srcId="{EFB4B4B4-3597-4EF9-9409-A13C16CE42BC}" destId="{6D7BC4D3-DCB5-44B8-82BA-535AB86E4E5C}" srcOrd="5" destOrd="0" presId="urn:microsoft.com/office/officeart/2018/2/layout/IconVerticalSolidList"/>
    <dgm:cxn modelId="{D95751F8-8714-492F-A7C7-F3D87F7C5C2D}" type="presParOf" srcId="{EFB4B4B4-3597-4EF9-9409-A13C16CE42BC}" destId="{B4CC9049-34EE-4A82-AA80-2E526BC05361}" srcOrd="6" destOrd="0" presId="urn:microsoft.com/office/officeart/2018/2/layout/IconVerticalSolidList"/>
    <dgm:cxn modelId="{D7144A3A-9E64-4E29-A464-30995DE85721}" type="presParOf" srcId="{B4CC9049-34EE-4A82-AA80-2E526BC05361}" destId="{45E478B7-D7DF-446A-9846-12A60112487D}" srcOrd="0" destOrd="0" presId="urn:microsoft.com/office/officeart/2018/2/layout/IconVerticalSolidList"/>
    <dgm:cxn modelId="{D28898C9-B424-404B-84EE-D6110352DF24}" type="presParOf" srcId="{B4CC9049-34EE-4A82-AA80-2E526BC05361}" destId="{4AB91ED0-9792-4DC1-A4C9-DDA23B035244}" srcOrd="1" destOrd="0" presId="urn:microsoft.com/office/officeart/2018/2/layout/IconVerticalSolidList"/>
    <dgm:cxn modelId="{CA8105C4-BCF5-42CA-9E5F-A0EE3ACD7389}" type="presParOf" srcId="{B4CC9049-34EE-4A82-AA80-2E526BC05361}" destId="{08C9B164-0E70-49EB-AC87-EAF895187596}" srcOrd="2" destOrd="0" presId="urn:microsoft.com/office/officeart/2018/2/layout/IconVerticalSolidList"/>
    <dgm:cxn modelId="{7B9F700C-B605-488F-9753-50AAD6DBA327}" type="presParOf" srcId="{B4CC9049-34EE-4A82-AA80-2E526BC05361}" destId="{05364F64-8DDF-4FC5-AB85-57150FE296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72D3EE-E3C3-45BF-B7E4-1CCE93A02E4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A706ED-AEB0-4643-AC86-6AC763B54026}">
      <dgm:prSet/>
      <dgm:spPr/>
      <dgm:t>
        <a:bodyPr/>
        <a:lstStyle/>
        <a:p>
          <a:r>
            <a:rPr lang="en-SG"/>
            <a:t>Inner join/Connect tables with Common Race, Driver, Constructor ID</a:t>
          </a:r>
          <a:endParaRPr lang="en-US"/>
        </a:p>
      </dgm:t>
    </dgm:pt>
    <dgm:pt modelId="{5671F869-6E60-47B2-A5B8-F27E2D713EA2}" type="parTrans" cxnId="{3A79C24A-9517-4635-ADD5-94BDCB3CE199}">
      <dgm:prSet/>
      <dgm:spPr/>
      <dgm:t>
        <a:bodyPr/>
        <a:lstStyle/>
        <a:p>
          <a:endParaRPr lang="en-US"/>
        </a:p>
      </dgm:t>
    </dgm:pt>
    <dgm:pt modelId="{8F570117-EC5B-423A-9EF3-6719F53C6CC8}" type="sibTrans" cxnId="{3A79C24A-9517-4635-ADD5-94BDCB3CE199}">
      <dgm:prSet/>
      <dgm:spPr/>
      <dgm:t>
        <a:bodyPr/>
        <a:lstStyle/>
        <a:p>
          <a:endParaRPr lang="en-US"/>
        </a:p>
      </dgm:t>
    </dgm:pt>
    <dgm:pt modelId="{D3FFA358-AB4E-4DBD-8F75-36D07ABFA3EF}">
      <dgm:prSet/>
      <dgm:spPr/>
      <dgm:t>
        <a:bodyPr/>
        <a:lstStyle/>
        <a:p>
          <a:r>
            <a:rPr lang="en-SG"/>
            <a:t>Ranking time takes the lowest values and are a good measure of effectiveness</a:t>
          </a:r>
          <a:endParaRPr lang="en-US"/>
        </a:p>
      </dgm:t>
    </dgm:pt>
    <dgm:pt modelId="{54C0CE70-96C3-460B-9D03-F805E4911B1F}" type="parTrans" cxnId="{68D092B8-4E2D-46C3-9132-35A2230799D3}">
      <dgm:prSet/>
      <dgm:spPr/>
      <dgm:t>
        <a:bodyPr/>
        <a:lstStyle/>
        <a:p>
          <a:endParaRPr lang="en-US"/>
        </a:p>
      </dgm:t>
    </dgm:pt>
    <dgm:pt modelId="{B0C26AE1-B0B3-4866-BCE2-7CE30A2AE291}" type="sibTrans" cxnId="{68D092B8-4E2D-46C3-9132-35A2230799D3}">
      <dgm:prSet/>
      <dgm:spPr/>
      <dgm:t>
        <a:bodyPr/>
        <a:lstStyle/>
        <a:p>
          <a:endParaRPr lang="en-US"/>
        </a:p>
      </dgm:t>
    </dgm:pt>
    <dgm:pt modelId="{3F41EA26-4EF0-4219-AC85-141BA3B2A596}">
      <dgm:prSet/>
      <dgm:spPr/>
      <dgm:t>
        <a:bodyPr/>
        <a:lstStyle/>
        <a:p>
          <a:r>
            <a:rPr lang="en-SG"/>
            <a:t>Status table explains the status ID found in Results table</a:t>
          </a:r>
          <a:endParaRPr lang="en-US"/>
        </a:p>
      </dgm:t>
    </dgm:pt>
    <dgm:pt modelId="{4CDC97F7-FD34-423F-9E04-9E4FD65F7981}" type="parTrans" cxnId="{4B3B4E18-2662-4FC2-BAA8-B50228D45233}">
      <dgm:prSet/>
      <dgm:spPr/>
      <dgm:t>
        <a:bodyPr/>
        <a:lstStyle/>
        <a:p>
          <a:endParaRPr lang="en-US"/>
        </a:p>
      </dgm:t>
    </dgm:pt>
    <dgm:pt modelId="{7A54FEBB-C24F-4BE0-BAFA-CAFC8122FA6C}" type="sibTrans" cxnId="{4B3B4E18-2662-4FC2-BAA8-B50228D45233}">
      <dgm:prSet/>
      <dgm:spPr/>
      <dgm:t>
        <a:bodyPr/>
        <a:lstStyle/>
        <a:p>
          <a:endParaRPr lang="en-US"/>
        </a:p>
      </dgm:t>
    </dgm:pt>
    <dgm:pt modelId="{E0BCBF9B-5DA2-4035-A03C-8CF7A13F38F6}" type="pres">
      <dgm:prSet presAssocID="{8B72D3EE-E3C3-45BF-B7E4-1CCE93A02E4C}" presName="linear" presStyleCnt="0">
        <dgm:presLayoutVars>
          <dgm:animLvl val="lvl"/>
          <dgm:resizeHandles val="exact"/>
        </dgm:presLayoutVars>
      </dgm:prSet>
      <dgm:spPr/>
    </dgm:pt>
    <dgm:pt modelId="{B53245F1-16A2-46EA-9EC1-D8498EF33DB4}" type="pres">
      <dgm:prSet presAssocID="{59A706ED-AEB0-4643-AC86-6AC763B5402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DE00E2-D92A-469B-A391-D4BAB5C45C0B}" type="pres">
      <dgm:prSet presAssocID="{8F570117-EC5B-423A-9EF3-6719F53C6CC8}" presName="spacer" presStyleCnt="0"/>
      <dgm:spPr/>
    </dgm:pt>
    <dgm:pt modelId="{B102DFF7-57EC-4DF2-A0B0-D8B9293B4D43}" type="pres">
      <dgm:prSet presAssocID="{D3FFA358-AB4E-4DBD-8F75-36D07ABFA3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156B18-207F-4436-A8A9-23E2038A1F7E}" type="pres">
      <dgm:prSet presAssocID="{B0C26AE1-B0B3-4866-BCE2-7CE30A2AE291}" presName="spacer" presStyleCnt="0"/>
      <dgm:spPr/>
    </dgm:pt>
    <dgm:pt modelId="{CB1C8E1A-5B80-4597-A630-52B6ADCFB36D}" type="pres">
      <dgm:prSet presAssocID="{3F41EA26-4EF0-4219-AC85-141BA3B2A5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F5030B-755F-4E0B-B0D3-D9CF1ADBDB45}" type="presOf" srcId="{8B72D3EE-E3C3-45BF-B7E4-1CCE93A02E4C}" destId="{E0BCBF9B-5DA2-4035-A03C-8CF7A13F38F6}" srcOrd="0" destOrd="0" presId="urn:microsoft.com/office/officeart/2005/8/layout/vList2"/>
    <dgm:cxn modelId="{4B3B4E18-2662-4FC2-BAA8-B50228D45233}" srcId="{8B72D3EE-E3C3-45BF-B7E4-1CCE93A02E4C}" destId="{3F41EA26-4EF0-4219-AC85-141BA3B2A596}" srcOrd="2" destOrd="0" parTransId="{4CDC97F7-FD34-423F-9E04-9E4FD65F7981}" sibTransId="{7A54FEBB-C24F-4BE0-BAFA-CAFC8122FA6C}"/>
    <dgm:cxn modelId="{0EB8E936-C3CD-4F20-A0AC-C80FC3A3364A}" type="presOf" srcId="{D3FFA358-AB4E-4DBD-8F75-36D07ABFA3EF}" destId="{B102DFF7-57EC-4DF2-A0B0-D8B9293B4D43}" srcOrd="0" destOrd="0" presId="urn:microsoft.com/office/officeart/2005/8/layout/vList2"/>
    <dgm:cxn modelId="{D30E693B-E128-4FE2-9A6F-000D273BB3AF}" type="presOf" srcId="{59A706ED-AEB0-4643-AC86-6AC763B54026}" destId="{B53245F1-16A2-46EA-9EC1-D8498EF33DB4}" srcOrd="0" destOrd="0" presId="urn:microsoft.com/office/officeart/2005/8/layout/vList2"/>
    <dgm:cxn modelId="{3A79C24A-9517-4635-ADD5-94BDCB3CE199}" srcId="{8B72D3EE-E3C3-45BF-B7E4-1CCE93A02E4C}" destId="{59A706ED-AEB0-4643-AC86-6AC763B54026}" srcOrd="0" destOrd="0" parTransId="{5671F869-6E60-47B2-A5B8-F27E2D713EA2}" sibTransId="{8F570117-EC5B-423A-9EF3-6719F53C6CC8}"/>
    <dgm:cxn modelId="{43A6857E-B5ED-4AF8-923B-03CD0968FE20}" type="presOf" srcId="{3F41EA26-4EF0-4219-AC85-141BA3B2A596}" destId="{CB1C8E1A-5B80-4597-A630-52B6ADCFB36D}" srcOrd="0" destOrd="0" presId="urn:microsoft.com/office/officeart/2005/8/layout/vList2"/>
    <dgm:cxn modelId="{68D092B8-4E2D-46C3-9132-35A2230799D3}" srcId="{8B72D3EE-E3C3-45BF-B7E4-1CCE93A02E4C}" destId="{D3FFA358-AB4E-4DBD-8F75-36D07ABFA3EF}" srcOrd="1" destOrd="0" parTransId="{54C0CE70-96C3-460B-9D03-F805E4911B1F}" sibTransId="{B0C26AE1-B0B3-4866-BCE2-7CE30A2AE291}"/>
    <dgm:cxn modelId="{C943A4C6-226E-4DBF-A9D7-3563CF1D7742}" type="presParOf" srcId="{E0BCBF9B-5DA2-4035-A03C-8CF7A13F38F6}" destId="{B53245F1-16A2-46EA-9EC1-D8498EF33DB4}" srcOrd="0" destOrd="0" presId="urn:microsoft.com/office/officeart/2005/8/layout/vList2"/>
    <dgm:cxn modelId="{8EAAD752-27B4-477D-B5C2-BFF4C676486E}" type="presParOf" srcId="{E0BCBF9B-5DA2-4035-A03C-8CF7A13F38F6}" destId="{BEDE00E2-D92A-469B-A391-D4BAB5C45C0B}" srcOrd="1" destOrd="0" presId="urn:microsoft.com/office/officeart/2005/8/layout/vList2"/>
    <dgm:cxn modelId="{D8B59A78-087B-4311-ACD9-6B9F0CD05843}" type="presParOf" srcId="{E0BCBF9B-5DA2-4035-A03C-8CF7A13F38F6}" destId="{B102DFF7-57EC-4DF2-A0B0-D8B9293B4D43}" srcOrd="2" destOrd="0" presId="urn:microsoft.com/office/officeart/2005/8/layout/vList2"/>
    <dgm:cxn modelId="{626974AC-77D9-4587-BA7B-5731E52C5C46}" type="presParOf" srcId="{E0BCBF9B-5DA2-4035-A03C-8CF7A13F38F6}" destId="{47156B18-207F-4436-A8A9-23E2038A1F7E}" srcOrd="3" destOrd="0" presId="urn:microsoft.com/office/officeart/2005/8/layout/vList2"/>
    <dgm:cxn modelId="{E8261BC5-6075-4A2C-AC90-E7A0858AC751}" type="presParOf" srcId="{E0BCBF9B-5DA2-4035-A03C-8CF7A13F38F6}" destId="{CB1C8E1A-5B80-4597-A630-52B6ADCFB3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2C451-D25C-4F18-909B-53B147B87BD4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F5261-1F9E-422A-ACA1-14D799D39E68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Objective Overview</a:t>
          </a:r>
          <a:endParaRPr lang="en-US" sz="1800" kern="1200"/>
        </a:p>
      </dsp:txBody>
      <dsp:txXfrm>
        <a:off x="4405" y="2069445"/>
        <a:ext cx="1763085" cy="705234"/>
      </dsp:txXfrm>
    </dsp:sp>
    <dsp:sp modelId="{5DF49630-1A47-4F1C-8941-204340D1ECC0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645EB-99B6-4961-ABA7-759424841615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Data Exploration (Visualizing each table)</a:t>
          </a:r>
          <a:endParaRPr lang="en-US" sz="1800" kern="1200"/>
        </a:p>
      </dsp:txBody>
      <dsp:txXfrm>
        <a:off x="2076031" y="2069445"/>
        <a:ext cx="1763085" cy="705234"/>
      </dsp:txXfrm>
    </dsp:sp>
    <dsp:sp modelId="{FB9EC259-9351-4711-8F1A-76C84A2CF225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BC24-3EEA-4BAA-A4E8-0E7B8325FFDF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Data Wrangling</a:t>
          </a:r>
          <a:endParaRPr lang="en-US" sz="1800" kern="1200"/>
        </a:p>
      </dsp:txBody>
      <dsp:txXfrm>
        <a:off x="4147657" y="2069445"/>
        <a:ext cx="1763085" cy="705234"/>
      </dsp:txXfrm>
    </dsp:sp>
    <dsp:sp modelId="{25E4E68B-63C2-40F2-8C12-C65BE840B9D9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C5987-ED6A-43F1-8E35-3E2316F3E64A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Data Cleansing and transformation</a:t>
          </a:r>
          <a:endParaRPr lang="en-US" sz="1800" kern="1200"/>
        </a:p>
      </dsp:txBody>
      <dsp:txXfrm>
        <a:off x="6219283" y="2069445"/>
        <a:ext cx="1763085" cy="705234"/>
      </dsp:txXfrm>
    </dsp:sp>
    <dsp:sp modelId="{B3AAC605-9009-41BA-BCE3-D7C527A35B67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DA492-1B85-4458-93D0-E1404BB8691E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Machine Learning Modelling</a:t>
          </a:r>
          <a:endParaRPr lang="en-US" sz="1800" kern="1200"/>
        </a:p>
      </dsp:txBody>
      <dsp:txXfrm>
        <a:off x="8290908" y="2069445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5ED8B-6655-4625-B44F-F0C9A1101F64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7E58-4E8A-4BA3-BDF3-DF3DD2ADF749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08129-4F44-41F7-925D-23E6E3352996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Explore, extract and clean data from the given files to formulate a prediction problem</a:t>
          </a:r>
          <a:endParaRPr lang="en-US" sz="2200" kern="1200"/>
        </a:p>
      </dsp:txBody>
      <dsp:txXfrm>
        <a:off x="1227274" y="2096"/>
        <a:ext cx="5683112" cy="1062575"/>
      </dsp:txXfrm>
    </dsp:sp>
    <dsp:sp modelId="{CC643D8B-F6F9-4C5A-807D-95913BC7625B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F2F4B-BE23-4E85-8ECF-28DFC5A3639C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97EED-CF05-4906-8B9F-B9A8D53212D6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Creating tabular data which connects multiple tables to tackle the prediction problem</a:t>
          </a:r>
          <a:endParaRPr lang="en-US" sz="2200" kern="1200"/>
        </a:p>
      </dsp:txBody>
      <dsp:txXfrm>
        <a:off x="1227274" y="1330315"/>
        <a:ext cx="5683112" cy="1062575"/>
      </dsp:txXfrm>
    </dsp:sp>
    <dsp:sp modelId="{46FF84FD-7B8C-43E4-9E7B-D60C3FD280AC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5EBF1-12B5-4CCF-856A-3F20C6EF1293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45873-5C40-4524-BEA2-763BB22ADCE3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Prepare and transform, train and test data to build a machine learning model</a:t>
          </a:r>
          <a:endParaRPr lang="en-US" sz="2200" kern="1200"/>
        </a:p>
      </dsp:txBody>
      <dsp:txXfrm>
        <a:off x="1227274" y="2658534"/>
        <a:ext cx="5683112" cy="1062575"/>
      </dsp:txXfrm>
    </dsp:sp>
    <dsp:sp modelId="{45E478B7-D7DF-446A-9846-12A60112487D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91ED0-9792-4DC1-A4C9-DDA23B035244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64F64-8DDF-4FC5-AB85-57150FE29678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Use findings from models and visuals to find solutions for the prediction problem</a:t>
          </a:r>
          <a:endParaRPr lang="en-US" sz="2200" kern="1200"/>
        </a:p>
      </dsp:txBody>
      <dsp:txXfrm>
        <a:off x="1227274" y="3986753"/>
        <a:ext cx="5683112" cy="1062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245F1-16A2-46EA-9EC1-D8498EF33DB4}">
      <dsp:nvSpPr>
        <dsp:cNvPr id="0" name=""/>
        <dsp:cNvSpPr/>
      </dsp:nvSpPr>
      <dsp:spPr>
        <a:xfrm>
          <a:off x="0" y="754512"/>
          <a:ext cx="6910387" cy="112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/>
            <a:t>Inner join/Connect tables with Common Race, Driver, Constructor ID</a:t>
          </a:r>
          <a:endParaRPr lang="en-US" sz="3000" kern="1200"/>
        </a:p>
      </dsp:txBody>
      <dsp:txXfrm>
        <a:off x="54830" y="809342"/>
        <a:ext cx="6800727" cy="1013540"/>
      </dsp:txXfrm>
    </dsp:sp>
    <dsp:sp modelId="{B102DFF7-57EC-4DF2-A0B0-D8B9293B4D43}">
      <dsp:nvSpPr>
        <dsp:cNvPr id="0" name=""/>
        <dsp:cNvSpPr/>
      </dsp:nvSpPr>
      <dsp:spPr>
        <a:xfrm>
          <a:off x="0" y="1964112"/>
          <a:ext cx="6910387" cy="1123200"/>
        </a:xfrm>
        <a:prstGeom prst="roundRect">
          <a:avLst/>
        </a:prstGeom>
        <a:solidFill>
          <a:schemeClr val="accent5">
            <a:hueOff val="-1413758"/>
            <a:satOff val="-39920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/>
            <a:t>Ranking time takes the lowest values and are a good measure of effectiveness</a:t>
          </a:r>
          <a:endParaRPr lang="en-US" sz="3000" kern="1200"/>
        </a:p>
      </dsp:txBody>
      <dsp:txXfrm>
        <a:off x="54830" y="2018942"/>
        <a:ext cx="6800727" cy="1013540"/>
      </dsp:txXfrm>
    </dsp:sp>
    <dsp:sp modelId="{CB1C8E1A-5B80-4597-A630-52B6ADCFB36D}">
      <dsp:nvSpPr>
        <dsp:cNvPr id="0" name=""/>
        <dsp:cNvSpPr/>
      </dsp:nvSpPr>
      <dsp:spPr>
        <a:xfrm>
          <a:off x="0" y="3173712"/>
          <a:ext cx="6910387" cy="1123200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/>
            <a:t>Status table explains the status ID found in Results table</a:t>
          </a:r>
          <a:endParaRPr lang="en-US" sz="3000" kern="1200"/>
        </a:p>
      </dsp:txBody>
      <dsp:txXfrm>
        <a:off x="54830" y="3228542"/>
        <a:ext cx="6800727" cy="1013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6D2A7-95A5-4FCF-8348-980D185BC9E3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46AC6-44CE-4EF3-9CD4-6278F104523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728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map chart shows us where each circuit is held</a:t>
            </a:r>
          </a:p>
          <a:p>
            <a:r>
              <a:rPr lang="en-SG" dirty="0"/>
              <a:t>We can see that there is a large amount of circuit within the Europe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639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920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486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731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Shows the total amount of wins and points scored by each constructors</a:t>
            </a:r>
          </a:p>
          <a:p>
            <a:r>
              <a:rPr lang="en-SG" dirty="0"/>
              <a:t>Ranked from highest to lowest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62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Shows which nationality hosts the highest number of drivers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849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Shows the total number of points and wins earned by each driver, we can see that only</a:t>
            </a:r>
          </a:p>
          <a:p>
            <a:r>
              <a:rPr lang="en-SG" dirty="0"/>
              <a:t>A small amount of drivers are doing exceptionally better than the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4133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can see which driver has the fastest lap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782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scatterplot shows the relationship between each driver and their pitstop durations</a:t>
            </a:r>
          </a:p>
          <a:p>
            <a:endParaRPr lang="en-SG" dirty="0"/>
          </a:p>
          <a:p>
            <a:r>
              <a:rPr lang="en-SG" dirty="0"/>
              <a:t>While the table beside ranks the drivers with the lowest pitstops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42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heat map shows how each driver is doing by their average position for all their races</a:t>
            </a:r>
          </a:p>
          <a:p>
            <a:r>
              <a:rPr lang="en-SG" dirty="0"/>
              <a:t>While the table shows the top ranking average position while also showing how many races they have been in using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991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shows which grand prix has the highest number of years used or has the most times used to host 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585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6AC6-44CE-4EF3-9CD4-6278F104523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272685"/>
            <a:ext cx="3635926" cy="133188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DW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Ong Sze Hwee alec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S10222628K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Wins and Points Per DriverID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351A-D8C7-1C4C-D9DD-13F92B421A80}"/>
              </a:ext>
            </a:extLst>
          </p:cNvPr>
          <p:cNvSpPr txBox="1"/>
          <p:nvPr/>
        </p:nvSpPr>
        <p:spPr>
          <a:xfrm>
            <a:off x="9874241" y="111495"/>
            <a:ext cx="2317759" cy="30542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Drivers_Standings_Mod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0E9073C-36C9-7793-D2FE-78E59F93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5175" y="1091252"/>
            <a:ext cx="7837166" cy="41538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7DC1D-0114-147B-2043-B35B8B77825F}"/>
              </a:ext>
            </a:extLst>
          </p:cNvPr>
          <p:cNvSpPr txBox="1"/>
          <p:nvPr/>
        </p:nvSpPr>
        <p:spPr>
          <a:xfrm>
            <a:off x="720797" y="2250460"/>
            <a:ext cx="347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Only a small group of similar drivers have high wins and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Drivers who have high points also shows high 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Outstanding drivers have large difference compared to lesser performing drivers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7AD7E-A705-A1AF-EA4A-029AB5E899C8}"/>
              </a:ext>
            </a:extLst>
          </p:cNvPr>
          <p:cNvSpPr/>
          <p:nvPr/>
        </p:nvSpPr>
        <p:spPr>
          <a:xfrm>
            <a:off x="4873557" y="1313234"/>
            <a:ext cx="1128409" cy="1450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8D412-CAD9-5052-123F-0D5C79F59618}"/>
              </a:ext>
            </a:extLst>
          </p:cNvPr>
          <p:cNvSpPr/>
          <p:nvPr/>
        </p:nvSpPr>
        <p:spPr>
          <a:xfrm>
            <a:off x="4873557" y="3517873"/>
            <a:ext cx="1128409" cy="1450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56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DriverID by lap and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77CBC-2DAB-9585-1E70-E2A60F53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6" y="645106"/>
            <a:ext cx="4382139" cy="52477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BED30-F426-FFD0-DE61-B7A760613DA7}"/>
              </a:ext>
            </a:extLst>
          </p:cNvPr>
          <p:cNvSpPr txBox="1"/>
          <p:nvPr/>
        </p:nvSpPr>
        <p:spPr>
          <a:xfrm>
            <a:off x="10545939" y="88874"/>
            <a:ext cx="1535814" cy="4571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Lap_Time_Mod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3D9D6-CC3F-2543-E45A-A8B6F08C5B22}"/>
              </a:ext>
            </a:extLst>
          </p:cNvPr>
          <p:cNvSpPr txBox="1"/>
          <p:nvPr/>
        </p:nvSpPr>
        <p:spPr>
          <a:xfrm>
            <a:off x="6514044" y="2334638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Tabulated drivers to their lap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Can see that “847” has consistently fastest lap time along with “822”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fastest is 0:55 with the rest being 0:56 in the top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FF7D3-0E2E-E0EF-58CA-65A31ECC033E}"/>
              </a:ext>
            </a:extLst>
          </p:cNvPr>
          <p:cNvSpPr/>
          <p:nvPr/>
        </p:nvSpPr>
        <p:spPr>
          <a:xfrm>
            <a:off x="1432874" y="1055802"/>
            <a:ext cx="443060" cy="2498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0AAFF-ED80-E35A-3D6B-E75D3F681684}"/>
              </a:ext>
            </a:extLst>
          </p:cNvPr>
          <p:cNvSpPr/>
          <p:nvPr/>
        </p:nvSpPr>
        <p:spPr>
          <a:xfrm>
            <a:off x="1432874" y="4260382"/>
            <a:ext cx="443060" cy="29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0AFC66-A08D-1A94-3034-54F55FD8ECE0}"/>
              </a:ext>
            </a:extLst>
          </p:cNvPr>
          <p:cNvSpPr/>
          <p:nvPr/>
        </p:nvSpPr>
        <p:spPr>
          <a:xfrm>
            <a:off x="1470581" y="5509434"/>
            <a:ext cx="443060" cy="29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218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DriverID by pitstop duration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015A3-7A94-C7AB-D3FA-10FE9B47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" y="1189030"/>
            <a:ext cx="7851636" cy="43654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BED30-F426-FFD0-DE61-B7A760613DA7}"/>
              </a:ext>
            </a:extLst>
          </p:cNvPr>
          <p:cNvSpPr txBox="1"/>
          <p:nvPr/>
        </p:nvSpPr>
        <p:spPr>
          <a:xfrm>
            <a:off x="10628393" y="-27153"/>
            <a:ext cx="1498523" cy="3932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Pit_Stops_Mod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CE3B2-5B86-8FA7-1A1E-B75D8D1C11BF}"/>
              </a:ext>
            </a:extLst>
          </p:cNvPr>
          <p:cNvSpPr txBox="1"/>
          <p:nvPr/>
        </p:nvSpPr>
        <p:spPr>
          <a:xfrm>
            <a:off x="7898967" y="2246569"/>
            <a:ext cx="33851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Scatterplot shows r/s between durations and each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Most pitstops duration are below 35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Shortest pitstop is 12.90 sec</a:t>
            </a:r>
          </a:p>
          <a:p>
            <a:r>
              <a:rPr lang="en-SG" dirty="0"/>
              <a:t>     given to “813”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9E4E4-C1F7-FAF9-AA82-AE0DD00D0D6F}"/>
              </a:ext>
            </a:extLst>
          </p:cNvPr>
          <p:cNvSpPr/>
          <p:nvPr/>
        </p:nvSpPr>
        <p:spPr>
          <a:xfrm>
            <a:off x="603115" y="3429000"/>
            <a:ext cx="4387174" cy="1697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827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DriverID by Avg Position and Race Count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BED30-F426-FFD0-DE61-B7A760613DA7}"/>
              </a:ext>
            </a:extLst>
          </p:cNvPr>
          <p:cNvSpPr txBox="1"/>
          <p:nvPr/>
        </p:nvSpPr>
        <p:spPr>
          <a:xfrm>
            <a:off x="10581009" y="0"/>
            <a:ext cx="1610991" cy="457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Qualifying_Mod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DF91-F029-571E-274E-00141C09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57" y="1162302"/>
            <a:ext cx="8085131" cy="4398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2E79-8482-30D4-A250-9C0661DBEA7E}"/>
              </a:ext>
            </a:extLst>
          </p:cNvPr>
          <p:cNvSpPr txBox="1"/>
          <p:nvPr/>
        </p:nvSpPr>
        <p:spPr>
          <a:xfrm>
            <a:off x="962164" y="2478513"/>
            <a:ext cx="2926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“108” has the worst performance in terms of </a:t>
            </a:r>
            <a:r>
              <a:rPr lang="en-SG" dirty="0" err="1"/>
              <a:t>Avg</a:t>
            </a:r>
            <a:r>
              <a:rPr lang="en-SG" dirty="0"/>
              <a:t>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“102” has the best </a:t>
            </a:r>
            <a:r>
              <a:rPr lang="en-SG" dirty="0" err="1"/>
              <a:t>Avg</a:t>
            </a:r>
            <a:r>
              <a:rPr lang="en-SG" dirty="0"/>
              <a:t> Position of 1 but only have 3 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Overall best performing should be “1” with low position and high races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3C4A0-933A-B27D-07A1-A1EAFBFCFBD4}"/>
              </a:ext>
            </a:extLst>
          </p:cNvPr>
          <p:cNvSpPr/>
          <p:nvPr/>
        </p:nvSpPr>
        <p:spPr>
          <a:xfrm>
            <a:off x="9787428" y="1672856"/>
            <a:ext cx="1749576" cy="146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D11D68-AC86-F808-3F39-C676C907476E}"/>
              </a:ext>
            </a:extLst>
          </p:cNvPr>
          <p:cNvSpPr/>
          <p:nvPr/>
        </p:nvSpPr>
        <p:spPr>
          <a:xfrm>
            <a:off x="9787428" y="1819071"/>
            <a:ext cx="1749576" cy="146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893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Grand Prix by Rounds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BED30-F426-FFD0-DE61-B7A760613DA7}"/>
              </a:ext>
            </a:extLst>
          </p:cNvPr>
          <p:cNvSpPr txBox="1"/>
          <p:nvPr/>
        </p:nvSpPr>
        <p:spPr>
          <a:xfrm>
            <a:off x="10919708" y="22622"/>
            <a:ext cx="1272292" cy="4571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Races_Mod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4118A-5609-2F19-06D5-7F1A3BD1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57" y="1058423"/>
            <a:ext cx="7927169" cy="40875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306EB-AADC-5D46-E8B9-90EB506BAE73}"/>
              </a:ext>
            </a:extLst>
          </p:cNvPr>
          <p:cNvSpPr txBox="1"/>
          <p:nvPr/>
        </p:nvSpPr>
        <p:spPr>
          <a:xfrm>
            <a:off x="962164" y="2478513"/>
            <a:ext cx="2926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Shows the total count each time the Grand Prix has been used yearly</a:t>
            </a:r>
          </a:p>
          <a:p>
            <a:endParaRPr lang="en-SG" dirty="0"/>
          </a:p>
          <a:p>
            <a:r>
              <a:rPr lang="en-SG" dirty="0"/>
              <a:t>British/ Italian has the highest usage with 73 yearly usages</a:t>
            </a:r>
          </a:p>
          <a:p>
            <a:endParaRPr lang="en-SG" dirty="0"/>
          </a:p>
          <a:p>
            <a:r>
              <a:rPr lang="en-SG" dirty="0"/>
              <a:t>Shows popularity between each grand prix</a:t>
            </a:r>
          </a:p>
        </p:txBody>
      </p:sp>
    </p:spTree>
    <p:extLst>
      <p:ext uri="{BB962C8B-B14F-4D97-AF65-F5344CB8AC3E}">
        <p14:creationId xmlns:p14="http://schemas.microsoft.com/office/powerpoint/2010/main" val="33845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211A5-78CD-40E0-28E7-FE8FB78B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SG" dirty="0"/>
              <a:t>After visualizing with Tibco</a:t>
            </a:r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8AC03-4087-F0DF-161D-E26077434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46338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12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D989B-C42A-FFE0-A35F-333BADAF5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r="5678"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Exploring Data through 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50C21-D1BE-5F31-DDC5-4C484A3D827B}"/>
              </a:ext>
            </a:extLst>
          </p:cNvPr>
          <p:cNvSpPr txBox="1">
            <a:spLocks/>
          </p:cNvSpPr>
          <p:nvPr/>
        </p:nvSpPr>
        <p:spPr>
          <a:xfrm>
            <a:off x="8096885" y="3847959"/>
            <a:ext cx="3659246" cy="236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Constructor_results_mod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0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Exploring Data through 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50C21-D1BE-5F31-DDC5-4C484A3D827B}"/>
              </a:ext>
            </a:extLst>
          </p:cNvPr>
          <p:cNvSpPr txBox="1">
            <a:spLocks/>
          </p:cNvSpPr>
          <p:nvPr/>
        </p:nvSpPr>
        <p:spPr>
          <a:xfrm>
            <a:off x="8096885" y="3847959"/>
            <a:ext cx="3659246" cy="236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Constructor_Standings_Mod</a:t>
            </a:r>
            <a:endParaRPr lang="en-US" sz="1500" cap="all" spc="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534D31-C148-0FC8-8B8D-EA3F4A9D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" y="1141504"/>
            <a:ext cx="7205611" cy="45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Exploring Data through 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50C21-D1BE-5F31-DDC5-4C484A3D827B}"/>
              </a:ext>
            </a:extLst>
          </p:cNvPr>
          <p:cNvSpPr txBox="1">
            <a:spLocks/>
          </p:cNvSpPr>
          <p:nvPr/>
        </p:nvSpPr>
        <p:spPr>
          <a:xfrm>
            <a:off x="8096885" y="3847959"/>
            <a:ext cx="3659246" cy="236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Constructors_mod</a:t>
            </a:r>
            <a:endParaRPr lang="en-US" sz="1500" cap="all" spc="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295526-F2A7-CC44-F4D6-6EF2616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2105942"/>
            <a:ext cx="59245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5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Exploring Data through 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B50C21-D1BE-5F31-DDC5-4C484A3D827B}"/>
              </a:ext>
            </a:extLst>
          </p:cNvPr>
          <p:cNvSpPr txBox="1">
            <a:spLocks/>
          </p:cNvSpPr>
          <p:nvPr/>
        </p:nvSpPr>
        <p:spPr>
          <a:xfrm>
            <a:off x="8096885" y="3847959"/>
            <a:ext cx="3659246" cy="236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results_mod</a:t>
            </a:r>
            <a:endParaRPr lang="en-US" sz="1500" cap="all" spc="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0EB847-DF4B-3831-1AED-1729FF6B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0" y="468775"/>
            <a:ext cx="7350965" cy="54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Table of Content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A1134AC-36D4-B9F6-4E03-0E41A1EB4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0882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32B4-61DD-EDD0-F9CB-03B63A44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SG" sz="3600"/>
              <a:t>Formulated Prediction Problem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0DEC-EE5F-91DA-98A9-68C69FF27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SG" sz="1800" dirty="0"/>
              <a:t>Formulating predictions for</a:t>
            </a:r>
          </a:p>
          <a:p>
            <a:r>
              <a:rPr lang="en-SG" sz="1800" dirty="0"/>
              <a:t>- ConstructorID</a:t>
            </a:r>
          </a:p>
          <a:p>
            <a:r>
              <a:rPr lang="en-SG" sz="1800" dirty="0"/>
              <a:t>To predict the first 10 constructors position in terms of</a:t>
            </a:r>
          </a:p>
          <a:p>
            <a:r>
              <a:rPr lang="en-SG" sz="1800" dirty="0"/>
              <a:t>- Position Order</a:t>
            </a:r>
          </a:p>
          <a:p>
            <a:r>
              <a:rPr lang="en-SG" sz="1800" dirty="0"/>
              <a:t>While basing on other variables such as</a:t>
            </a:r>
          </a:p>
          <a:p>
            <a:r>
              <a:rPr lang="en-SG" sz="1800" dirty="0"/>
              <a:t>- Grid</a:t>
            </a:r>
          </a:p>
          <a:p>
            <a:r>
              <a:rPr lang="en-SG" sz="1800" dirty="0"/>
              <a:t>- Milliseconds</a:t>
            </a:r>
          </a:p>
          <a:p>
            <a:r>
              <a:rPr lang="en-SG" sz="1800" dirty="0"/>
              <a:t>- Fastest Lap Time and Speed</a:t>
            </a:r>
          </a:p>
          <a:p>
            <a:r>
              <a:rPr lang="en-SG" sz="1800" dirty="0"/>
              <a:t>- Points and Wins</a:t>
            </a:r>
          </a:p>
          <a:p>
            <a:pPr marL="0" indent="0">
              <a:buNone/>
            </a:pPr>
            <a:r>
              <a:rPr lang="en-SG" sz="1800" dirty="0"/>
              <a:t>  Tables to link through ConstructorID: </a:t>
            </a:r>
          </a:p>
          <a:p>
            <a:pPr marL="0" indent="0">
              <a:buNone/>
            </a:pPr>
            <a:r>
              <a:rPr lang="en-SG" sz="1800" dirty="0"/>
              <a:t>Constructor_results_mods, Constructor_standings_mod, Constructors_Mods and Results_Mods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3489AD-EE1E-C553-265E-B42EE1C3D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7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E6F-6CAA-3AB3-B82C-498EAC6F9C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4FB12-46A9-9664-3A4C-1786B3B49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Joining tables, new calculated columns, creating features using </a:t>
            </a:r>
            <a:r>
              <a:rPr lang="en-SG" dirty="0" err="1"/>
              <a:t>jupyter</a:t>
            </a:r>
            <a:r>
              <a:rPr lang="en-SG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65267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FCD72-E900-FB8E-9A7E-F8AC5D91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Subsetting and Filtering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B2CE5-4425-A5D1-1148-AA4B1F7AF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/>
              <a:t>Subset only the important and relevant values from each dataset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/>
              <a:t>Filtered out ConstructorId 1 to 10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1C3042-1D78-29C9-DC9C-EDF82ECE5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4821" y="633974"/>
            <a:ext cx="4724156" cy="529431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31DA5F-093D-B404-9E57-959F41CE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81" y="249250"/>
            <a:ext cx="4800356" cy="6521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D1670A-A18F-793B-B112-68F791F7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81" y="249250"/>
            <a:ext cx="3448259" cy="6434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2FA645-AAC8-BB88-FB58-BF58389E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077" y="0"/>
            <a:ext cx="719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5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3B80-B5BF-69B2-B204-7922BD01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Merging and Joining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90CBC-585D-6B01-281F-23991E514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2438" y="1497626"/>
            <a:ext cx="5781675" cy="34385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25730-BD37-2005-4FD7-BCE312903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SG" dirty="0"/>
              <a:t>Inner join to only keep data consistency</a:t>
            </a:r>
          </a:p>
          <a:p>
            <a:r>
              <a:rPr lang="en-SG" dirty="0"/>
              <a:t>Merge 1 = Constructor + Results</a:t>
            </a:r>
          </a:p>
          <a:p>
            <a:r>
              <a:rPr lang="en-SG" dirty="0"/>
              <a:t>Merge 2 = </a:t>
            </a:r>
            <a:r>
              <a:rPr lang="en-SG" dirty="0" err="1"/>
              <a:t>Constructor_Results</a:t>
            </a:r>
            <a:r>
              <a:rPr lang="en-SG" dirty="0"/>
              <a:t> + </a:t>
            </a:r>
            <a:r>
              <a:rPr lang="en-SG" dirty="0" err="1"/>
              <a:t>Constructor_Standsings</a:t>
            </a:r>
            <a:endParaRPr lang="en-SG" dirty="0"/>
          </a:p>
          <a:p>
            <a:r>
              <a:rPr lang="en-SG" dirty="0"/>
              <a:t>Merge 3 = Merge 1 + Merge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9F29C-E615-FF5D-5C30-60DBCB2F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507151"/>
            <a:ext cx="7553325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F5327-3224-B7FC-A8CF-49524448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66" y="1497626"/>
            <a:ext cx="7426415" cy="38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16D0A-60FE-F57F-D274-32E149B2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i="0" dirty="0">
                <a:effectLst/>
              </a:rPr>
              <a:t>Merged Data exploration and cleaning</a:t>
            </a: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2C509-1C72-AF4B-69ED-E6E39CD4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Important to clean the merged data before using it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Show Categorical and Numerical Data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Removal of \N values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Standardizing “fastestLapTime”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Replacing Extreme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37D70C-8424-5831-14E5-6C6356BF1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555" y="640080"/>
            <a:ext cx="6191006" cy="5577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82705-70F2-29EA-B03B-106D5606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49" y="341124"/>
            <a:ext cx="6732017" cy="5968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DEAE97-8D83-4CDB-C449-6D62F7A2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80" y="0"/>
            <a:ext cx="6905668" cy="6829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8AC95C-E47E-AE6E-B240-C9CABB3F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099" y="0"/>
            <a:ext cx="7758630" cy="6829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862703-3DBA-BAD1-87D5-3C50FF1D9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821" y="181373"/>
            <a:ext cx="8059185" cy="62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16D0A-60FE-F57F-D274-32E149B2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i="0" dirty="0">
                <a:effectLst/>
              </a:rPr>
              <a:t>Additional Cleaning</a:t>
            </a:r>
            <a:br>
              <a:rPr lang="en-US" sz="3400" b="1" i="0" dirty="0">
                <a:effectLst/>
              </a:rPr>
            </a:br>
            <a:endParaRPr lang="en-US" sz="3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2C509-1C72-AF4B-69ED-E6E39CD4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Changing of Variables roles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From categorical to numerical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/>
              <a:t>From numerical to categorical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358DED-AAEB-9D63-9852-3DDA0073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679" y="566583"/>
            <a:ext cx="7247951" cy="54227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34FE2-C0A3-39AA-2EF1-21B4B049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71" y="566583"/>
            <a:ext cx="7533792" cy="59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EE460-4C72-4078-A6AB-EFBAF7607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SG" sz="6000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4DC8-B255-6EA6-35AD-A509C98D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inconsistent and improper data values From Excel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835481-8F55-ED9A-C09B-22240E0AF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" r="1" b="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69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A5D3-3F4F-323D-6389-776F7EA0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Races_Mod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7583F4-1D1D-E958-2151-B54F94385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559" y="1017081"/>
            <a:ext cx="5725245" cy="52943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2022-4D19-6A4B-1E38-CCA2099B1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Inconsistent Date Column</a:t>
            </a:r>
          </a:p>
          <a:p>
            <a:pPr marL="285750" indent="-285750">
              <a:buFontTx/>
              <a:buChar char="-"/>
            </a:pPr>
            <a:r>
              <a:rPr lang="en-SG" dirty="0"/>
              <a:t>Formatted as general or date</a:t>
            </a:r>
          </a:p>
          <a:p>
            <a:pPr marL="285750" indent="-285750">
              <a:buFontTx/>
              <a:buChar char="-"/>
            </a:pPr>
            <a:r>
              <a:rPr lang="en-SG" dirty="0"/>
              <a:t>Change all to dates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BDCC9-E0A6-791B-7796-6DB1B0AB9B60}"/>
              </a:ext>
            </a:extLst>
          </p:cNvPr>
          <p:cNvSpPr/>
          <p:nvPr/>
        </p:nvSpPr>
        <p:spPr>
          <a:xfrm>
            <a:off x="9804880" y="1099226"/>
            <a:ext cx="1303506" cy="521216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970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8A13-48DE-9617-7DBC-41D3DBB2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Results_Mod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9A990-F330-78E0-74CB-3B602262E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006" y="812800"/>
            <a:ext cx="5380539" cy="52943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D1D2E-558B-EBC0-AEDD-263DB841F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Inconsistent time column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Showing time with “:” separators or having “+” in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Having time in just flat amount up to 3 </a:t>
            </a:r>
            <a:r>
              <a:rPr lang="en-SG" dirty="0" err="1"/>
              <a:t>d.p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Replace all with exact time with “:”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A1537-2361-AAE5-D934-96582A78AB02}"/>
              </a:ext>
            </a:extLst>
          </p:cNvPr>
          <p:cNvSpPr/>
          <p:nvPr/>
        </p:nvSpPr>
        <p:spPr>
          <a:xfrm>
            <a:off x="7861954" y="1008668"/>
            <a:ext cx="989815" cy="1253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247E0-A0DD-B8CE-5F73-1145A401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386" y="2458301"/>
            <a:ext cx="1504950" cy="2733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B62CB2-7BEB-0C23-B130-6FDDA08728F9}"/>
              </a:ext>
            </a:extLst>
          </p:cNvPr>
          <p:cNvSpPr/>
          <p:nvPr/>
        </p:nvSpPr>
        <p:spPr>
          <a:xfrm>
            <a:off x="7861954" y="4392891"/>
            <a:ext cx="989815" cy="603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0201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0E30-E2CF-417A-B0DD-68CDB6D6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Circuit_Mods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B2D75A-0386-AE56-1BDB-F1DFE54F0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224" y="260359"/>
            <a:ext cx="5210887" cy="63372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79FF6-8D6A-D9E2-D679-3159B480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Inconsistent values in Country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“USA” and “United States” are both used when they mean similar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Change all “United States” values to “USA”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A65DD-1D41-A690-96A3-0766221042F4}"/>
              </a:ext>
            </a:extLst>
          </p:cNvPr>
          <p:cNvSpPr/>
          <p:nvPr/>
        </p:nvSpPr>
        <p:spPr>
          <a:xfrm>
            <a:off x="7495413" y="6107555"/>
            <a:ext cx="1536970" cy="359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236164-C90C-0C6E-2792-7CB9F163677E}"/>
              </a:ext>
            </a:extLst>
          </p:cNvPr>
          <p:cNvSpPr/>
          <p:nvPr/>
        </p:nvSpPr>
        <p:spPr>
          <a:xfrm>
            <a:off x="7495413" y="3570619"/>
            <a:ext cx="1536970" cy="359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BCB3BE-0868-2FB9-BBAD-7F6AB16E32BC}"/>
              </a:ext>
            </a:extLst>
          </p:cNvPr>
          <p:cNvSpPr/>
          <p:nvPr/>
        </p:nvSpPr>
        <p:spPr>
          <a:xfrm>
            <a:off x="7495413" y="2016768"/>
            <a:ext cx="1536970" cy="359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C6C916-AD33-A071-38BF-54064FC92952}"/>
              </a:ext>
            </a:extLst>
          </p:cNvPr>
          <p:cNvSpPr/>
          <p:nvPr/>
        </p:nvSpPr>
        <p:spPr>
          <a:xfrm>
            <a:off x="7495413" y="1326411"/>
            <a:ext cx="1536970" cy="359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362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EA4CC-94AA-B2AF-AC58-AF4E5273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Objectives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81CEF7B-797E-F707-1D3D-A20736DD4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61616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5596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EE460-4C72-4078-A6AB-EFBAF7607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355" y="4374204"/>
            <a:ext cx="9818390" cy="1029308"/>
          </a:xfrm>
        </p:spPr>
        <p:txBody>
          <a:bodyPr>
            <a:normAutofit/>
          </a:bodyPr>
          <a:lstStyle/>
          <a:p>
            <a:r>
              <a:rPr lang="en-SG" sz="4200"/>
              <a:t>Data Cleaning and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D4DC8-B255-6EA6-35AD-A509C98D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355" y="5725244"/>
            <a:ext cx="9872980" cy="435860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Merged data values for 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4C0C6-A7A6-203E-8BF3-FA1013CD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3" y="640080"/>
            <a:ext cx="8270834" cy="349442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223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9DF4-5173-9E58-938C-E369A971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Identifying Outliers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65608-8276-58BC-B88B-39D83C9A7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114" y="1776144"/>
            <a:ext cx="5927725" cy="33057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E140F-01AC-4ECD-E261-F37414016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1"/>
            <a:ext cx="3517567" cy="1772018"/>
          </a:xfrm>
        </p:spPr>
        <p:txBody>
          <a:bodyPr/>
          <a:lstStyle/>
          <a:p>
            <a:r>
              <a:rPr lang="en-SG" dirty="0"/>
              <a:t>Identified the significant outliers presented in:</a:t>
            </a:r>
          </a:p>
          <a:p>
            <a:r>
              <a:rPr lang="en-SG" dirty="0"/>
              <a:t>- Milliseconds</a:t>
            </a:r>
          </a:p>
          <a:p>
            <a:r>
              <a:rPr lang="en-SG" dirty="0"/>
              <a:t>- </a:t>
            </a:r>
            <a:r>
              <a:rPr lang="en-SG" dirty="0" err="1"/>
              <a:t>FastestLapSpeed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5F398-2BE9-EA83-E9CA-BE7E1AD2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01" y="1776144"/>
            <a:ext cx="6631149" cy="377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30378-6D90-1BD1-ACC7-8822B4C3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89" y="1631220"/>
            <a:ext cx="7157772" cy="4062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CE34A-3815-F66C-6008-9A11A7C25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62" y="1631220"/>
            <a:ext cx="7297025" cy="4032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AE11DB-BB1B-E1A0-EDD6-0D2261720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461" y="1502730"/>
            <a:ext cx="7461204" cy="416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32CB92-D513-8A58-B21E-ED1EA890A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558" y="1523013"/>
            <a:ext cx="7530107" cy="4278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046813-78AE-BA8A-785A-111BEC7D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009" y="1507223"/>
            <a:ext cx="7461204" cy="41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3404-DB3D-0DAE-E9BF-C15C4133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Dealing with Outliers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7D053-1696-E734-518C-E24E5D175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Methods Considered:</a:t>
            </a:r>
          </a:p>
          <a:p>
            <a:r>
              <a:rPr lang="en-SG" dirty="0"/>
              <a:t>- Removal</a:t>
            </a:r>
          </a:p>
          <a:p>
            <a:r>
              <a:rPr lang="en-SG" dirty="0"/>
              <a:t>- Capping</a:t>
            </a:r>
          </a:p>
          <a:p>
            <a:r>
              <a:rPr lang="en-SG" dirty="0"/>
              <a:t>- Doing nothing</a:t>
            </a:r>
          </a:p>
          <a:p>
            <a:r>
              <a:rPr lang="en-SG" dirty="0"/>
              <a:t>By using capping, we can preserve the outliers as the extreme values are still valid data</a:t>
            </a:r>
          </a:p>
          <a:p>
            <a:endParaRPr lang="en-SG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D68EFFE-E508-8CDD-C801-254EF7F5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2617" y="164697"/>
            <a:ext cx="6114250" cy="6224527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2439D-37FD-2969-57E2-1255691E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16" y="126146"/>
            <a:ext cx="6114250" cy="65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41B8-C53C-16A1-7F2E-BE42DF33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731764" cy="2093975"/>
          </a:xfrm>
        </p:spPr>
        <p:txBody>
          <a:bodyPr/>
          <a:lstStyle/>
          <a:p>
            <a:r>
              <a:rPr lang="en-SG" dirty="0"/>
              <a:t>Numerical Variables Transformation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B8F87E-882C-7862-09DA-9D23E4340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588" y="0"/>
            <a:ext cx="5274085" cy="68781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F3476-255C-D977-90EA-A1656F8B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To Transform “Milliseconds” and “</a:t>
            </a:r>
            <a:r>
              <a:rPr lang="en-SG" dirty="0" err="1"/>
              <a:t>FastestLapSpeed</a:t>
            </a:r>
            <a:r>
              <a:rPr lang="en-SG" dirty="0"/>
              <a:t>” respectively</a:t>
            </a:r>
          </a:p>
          <a:p>
            <a:endParaRPr lang="en-SG" dirty="0"/>
          </a:p>
          <a:p>
            <a:r>
              <a:rPr lang="en-SG" dirty="0"/>
              <a:t>Chosen methods:</a:t>
            </a:r>
          </a:p>
          <a:p>
            <a:r>
              <a:rPr lang="en-SG" dirty="0"/>
              <a:t>Milliseconds - Reciprocal Transformation</a:t>
            </a:r>
          </a:p>
          <a:p>
            <a:r>
              <a:rPr lang="en-SG" dirty="0" err="1"/>
              <a:t>FastestLapSpeed</a:t>
            </a:r>
            <a:r>
              <a:rPr lang="en-SG" dirty="0"/>
              <a:t> – Yeo Johnson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A35D0-8362-403C-986D-01BC21238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88" y="0"/>
            <a:ext cx="519545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DAFD1-D0C2-30D7-B796-3382A76D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981" y="0"/>
            <a:ext cx="53983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03B9F-6CBB-6C40-F685-9FDEA92F6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981" y="0"/>
            <a:ext cx="518086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CE73DF-7E6D-3478-F5CD-DB2EF8E5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981" y="10073"/>
            <a:ext cx="5352792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0D8F62-1B93-BC72-C780-BBEDA7543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98" y="30220"/>
            <a:ext cx="515601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6AB47E-C5F9-355D-38BD-F51072650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081" y="10073"/>
            <a:ext cx="5387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79C72-A3F1-9687-0B38-B57E7A3B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88" y="554839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Test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B0782-6A82-DD62-96F9-4C61397FD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81786"/>
            <a:ext cx="6531639" cy="349442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145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9B83-A8D7-B02E-A928-343F47AE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99" y="184499"/>
            <a:ext cx="3629292" cy="2292483"/>
          </a:xfrm>
        </p:spPr>
        <p:txBody>
          <a:bodyPr/>
          <a:lstStyle/>
          <a:p>
            <a:r>
              <a:rPr lang="en-SG" dirty="0"/>
              <a:t>Numerical Variable Imputation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E3585-DBD2-DBFA-545A-1A95932EB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615" y="33626"/>
            <a:ext cx="5165610" cy="67907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FDC43-C2E9-C88F-E3E2-FB2E4FAB5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399" y="2774447"/>
            <a:ext cx="3818510" cy="3543591"/>
          </a:xfrm>
        </p:spPr>
        <p:txBody>
          <a:bodyPr>
            <a:normAutofit lnSpcReduction="10000"/>
          </a:bodyPr>
          <a:lstStyle/>
          <a:p>
            <a:r>
              <a:rPr lang="en-SG" dirty="0"/>
              <a:t>To deal with the missing values within “</a:t>
            </a:r>
            <a:r>
              <a:rPr lang="en-SG" dirty="0" err="1"/>
              <a:t>fastestLapTime</a:t>
            </a:r>
            <a:r>
              <a:rPr lang="en-SG" dirty="0"/>
              <a:t>”</a:t>
            </a:r>
          </a:p>
          <a:p>
            <a:r>
              <a:rPr lang="en-SG" dirty="0"/>
              <a:t>Methods used:</a:t>
            </a:r>
          </a:p>
          <a:p>
            <a:r>
              <a:rPr lang="en-SG" dirty="0"/>
              <a:t>- Mean median imputation(Chosen)</a:t>
            </a:r>
          </a:p>
          <a:p>
            <a:r>
              <a:rPr lang="en-SG" dirty="0"/>
              <a:t>- Arbitrary -1 replacement</a:t>
            </a:r>
          </a:p>
          <a:p>
            <a:r>
              <a:rPr lang="en-SG" dirty="0"/>
              <a:t>- Replacing values by end values</a:t>
            </a:r>
          </a:p>
          <a:p>
            <a:r>
              <a:rPr lang="en-SG" dirty="0"/>
              <a:t>- Add missing indicator</a:t>
            </a:r>
          </a:p>
          <a:p>
            <a:r>
              <a:rPr lang="en-SG" dirty="0"/>
              <a:t>- Random sample imputation</a:t>
            </a:r>
          </a:p>
          <a:p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80BED7-2A79-4877-8E61-38DB7695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81" y="-1"/>
            <a:ext cx="7523636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E373F-FDDE-EECD-572E-2870D758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64" y="0"/>
            <a:ext cx="752135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AC4DF-29E2-C16F-47E1-BE07F4677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080" y="0"/>
            <a:ext cx="7556359" cy="6891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968C7C-CE11-7E5E-AEC2-9D92C41C4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083" y="6335"/>
            <a:ext cx="7523637" cy="6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5D7F-11E9-BB2B-4131-409BA2B0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12517"/>
            <a:ext cx="3517567" cy="1155730"/>
          </a:xfrm>
        </p:spPr>
        <p:txBody>
          <a:bodyPr/>
          <a:lstStyle/>
          <a:p>
            <a:r>
              <a:rPr lang="en-SG" dirty="0"/>
              <a:t>Categorical Data Encoding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89816-7791-9064-5357-BAB7FE81F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3" y="1596215"/>
            <a:ext cx="3517567" cy="4619390"/>
          </a:xfrm>
        </p:spPr>
        <p:txBody>
          <a:bodyPr>
            <a:normAutofit/>
          </a:bodyPr>
          <a:lstStyle/>
          <a:p>
            <a:r>
              <a:rPr lang="en-SG" dirty="0"/>
              <a:t>To turn the categorical into numerical data that can be recognised by the computer</a:t>
            </a:r>
          </a:p>
          <a:p>
            <a:r>
              <a:rPr lang="en-SG" dirty="0"/>
              <a:t>Method used:</a:t>
            </a:r>
          </a:p>
          <a:p>
            <a:r>
              <a:rPr lang="en-SG" dirty="0"/>
              <a:t>- One hot encoding w/o top categories(chosen)</a:t>
            </a:r>
          </a:p>
          <a:p>
            <a:r>
              <a:rPr lang="en-SG" dirty="0"/>
              <a:t>- Replace with Ordinal number-</a:t>
            </a:r>
          </a:p>
          <a:p>
            <a:r>
              <a:rPr lang="en-SG" dirty="0"/>
              <a:t>- Replace with observation counts (Not valid)</a:t>
            </a:r>
          </a:p>
          <a:p>
            <a:r>
              <a:rPr lang="en-SG" dirty="0"/>
              <a:t>- Ordered ordinal, Target mean and Rare category encoding (Not valid)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00BB9-C080-7890-7E12-A2915D40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249" y="400442"/>
            <a:ext cx="7284145" cy="6057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E8E37-8802-6DEE-0132-3E1C5F41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31" y="400442"/>
            <a:ext cx="7516380" cy="6057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127C5-3EE4-346F-2B7A-0C2D7554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30" y="216520"/>
            <a:ext cx="7516380" cy="62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3320-8513-6EA1-D6C3-3326A0C4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93539"/>
            <a:ext cx="3517567" cy="1121006"/>
          </a:xfrm>
        </p:spPr>
        <p:txBody>
          <a:bodyPr/>
          <a:lstStyle/>
          <a:p>
            <a:r>
              <a:rPr lang="en-SG" dirty="0"/>
              <a:t>Variable Discretization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B8B94-6724-5323-A6FB-7A828614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635" y="574011"/>
            <a:ext cx="7002911" cy="23063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32279-D974-060C-19A3-8A33B24BA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3" y="1684495"/>
            <a:ext cx="3517567" cy="4779966"/>
          </a:xfrm>
        </p:spPr>
        <p:txBody>
          <a:bodyPr>
            <a:normAutofit/>
          </a:bodyPr>
          <a:lstStyle/>
          <a:p>
            <a:r>
              <a:rPr lang="en-SG" dirty="0"/>
              <a:t>To bin each of the numerical variables</a:t>
            </a:r>
          </a:p>
          <a:p>
            <a:r>
              <a:rPr lang="en-SG" dirty="0"/>
              <a:t>- Milliseconds</a:t>
            </a:r>
          </a:p>
          <a:p>
            <a:r>
              <a:rPr lang="en-SG" dirty="0"/>
              <a:t>- </a:t>
            </a:r>
            <a:r>
              <a:rPr lang="en-SG" dirty="0" err="1"/>
              <a:t>fastestLapTime</a:t>
            </a:r>
            <a:endParaRPr lang="en-SG" dirty="0"/>
          </a:p>
          <a:p>
            <a:r>
              <a:rPr lang="en-SG" dirty="0"/>
              <a:t>- </a:t>
            </a:r>
            <a:r>
              <a:rPr lang="en-SG" dirty="0" err="1"/>
              <a:t>fastestLapSpeed</a:t>
            </a:r>
            <a:endParaRPr lang="en-SG" dirty="0"/>
          </a:p>
          <a:p>
            <a:r>
              <a:rPr lang="en-SG" dirty="0"/>
              <a:t>- Points</a:t>
            </a:r>
          </a:p>
          <a:p>
            <a:r>
              <a:rPr lang="en-SG" dirty="0"/>
              <a:t>- Wins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55F19-F0A0-C6A7-96DE-4F5B42C6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31" y="2880358"/>
            <a:ext cx="5629630" cy="3663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98EF5-B50F-D47E-88BB-D72EDEFFD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34" y="2880358"/>
            <a:ext cx="4771375" cy="3901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8A3D07-3779-6636-F469-BCFD8CBC7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633" y="2834716"/>
            <a:ext cx="4262091" cy="3992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78FDBD-B0BC-7D1B-05F5-EAD284F87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631" y="2834716"/>
            <a:ext cx="4377839" cy="3910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191039-3567-EF19-C404-4AA129EAE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442" y="2770818"/>
            <a:ext cx="4779154" cy="39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30ED-9E75-20AC-217B-C490FAA8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Featured Engineering (Scaling)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72184D-C4C6-3BC0-659C-43720DCAA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859" y="658102"/>
            <a:ext cx="6844476" cy="47698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34F01-D0A4-5C86-5BD4-BA5525D8C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SG" dirty="0"/>
              <a:t>Method used:</a:t>
            </a:r>
          </a:p>
          <a:p>
            <a:r>
              <a:rPr lang="en-SG" dirty="0"/>
              <a:t>- Standardization</a:t>
            </a:r>
          </a:p>
          <a:p>
            <a:r>
              <a:rPr lang="en-SG" dirty="0"/>
              <a:t>- Mean Normalization</a:t>
            </a:r>
          </a:p>
          <a:p>
            <a:r>
              <a:rPr lang="en-SG" dirty="0"/>
              <a:t>- Min-Max Scaling</a:t>
            </a:r>
          </a:p>
          <a:p>
            <a:r>
              <a:rPr lang="en-SG" dirty="0"/>
              <a:t>- Maximum Absolute Scaling</a:t>
            </a:r>
          </a:p>
          <a:p>
            <a:r>
              <a:rPr lang="en-SG" dirty="0"/>
              <a:t>- Robust Scaling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E1C1D-B2CE-66F4-69D0-02FACBA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58" y="706198"/>
            <a:ext cx="4802535" cy="472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8F6A5-CA6A-7777-8890-541B4B62F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61" y="519458"/>
            <a:ext cx="7273472" cy="472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D20ADB-0811-BA1F-9403-D0A67A5F0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60" y="519459"/>
            <a:ext cx="4706582" cy="4908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07918-64AF-B050-2856-8DBFDACF3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733" y="519458"/>
            <a:ext cx="7277100" cy="529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54F95E-B9E7-71F0-276A-47665071F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732" y="519457"/>
            <a:ext cx="5856103" cy="5588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243B1B-FFC1-4F7B-9E1A-F5DC309DF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103" y="519456"/>
            <a:ext cx="7280730" cy="54530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F74EB-CE17-730F-05A1-B409A3EDF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4955" y="519457"/>
            <a:ext cx="5207090" cy="5588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6D1446-6DCA-8002-2DE9-0A68EC1854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954" y="519456"/>
            <a:ext cx="7273471" cy="57817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AC1DEB-B7BE-8373-B923-C82855766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1324" y="519455"/>
            <a:ext cx="5870618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E0095-73A0-31CF-222E-D6CD7BFE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 dirty="0"/>
              <a:t>Machine learning Modelling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96DA-46F1-8BD4-CA61-12FECFCD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Use the tabular data joined and merged in Step “Data Wrangling”</a:t>
            </a:r>
          </a:p>
          <a:p>
            <a:r>
              <a:rPr lang="en-SG" dirty="0"/>
              <a:t>Use tutorial 11 – Iris Naïve Baseline modelling to simulate a low functioning dataset</a:t>
            </a:r>
          </a:p>
          <a:p>
            <a:r>
              <a:rPr lang="en-SG" dirty="0"/>
              <a:t>Use Assignment 1 steps in doing a linear regression model to test integrity of tabular data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4395E-AE01-0528-9A58-23E41B28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18" y="2973735"/>
            <a:ext cx="4289556" cy="1726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449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211CC-4ABA-87F7-A0F4-292BA4B2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Exploring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F163E-01BA-B6F3-A2F8-95F784857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Given Data Dictionary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28E4A6-449F-CE75-2790-C5A3CEB81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895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128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8E335-B76E-0265-3B77-82BE8897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Optimisation for Machine Learning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D384CE-DF63-14FA-FEBE-8F590C521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537" y="3044489"/>
            <a:ext cx="3849364" cy="17560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074E6-FEC3-D879-CE87-F7195A79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780" y="2187124"/>
            <a:ext cx="11343190" cy="3762402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Choosing those methods that optimizes the RMSE and R-SQ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outcome: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used: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Reciprocal + Yeo Johnson | Mean Median Imputation |One Hot Encoding for Top Categories|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 Width Distribution | Robust Scaling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8670B-4A44-EDEA-AF75-F54C7378EA71}"/>
              </a:ext>
            </a:extLst>
          </p:cNvPr>
          <p:cNvSpPr txBox="1"/>
          <p:nvPr/>
        </p:nvSpPr>
        <p:spPr>
          <a:xfrm>
            <a:off x="7663807" y="2552700"/>
            <a:ext cx="3877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For RMSE: We would want the value to be as low as possible.</a:t>
            </a:r>
          </a:p>
          <a:p>
            <a:endParaRPr lang="en-SG" dirty="0"/>
          </a:p>
          <a:p>
            <a:r>
              <a:rPr lang="en-SG" dirty="0"/>
              <a:t>For R-SQ: We would want to avoid negative values while also keeping it as close to 1 as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6D6F6-9EB1-263D-0FE1-CF1660BDEB77}"/>
              </a:ext>
            </a:extLst>
          </p:cNvPr>
          <p:cNvSpPr/>
          <p:nvPr/>
        </p:nvSpPr>
        <p:spPr>
          <a:xfrm>
            <a:off x="7610916" y="2550973"/>
            <a:ext cx="3876395" cy="175605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9963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2DF8-B8E3-8E5F-8F67-1CE1D377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RMSE &amp; R-SQ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C71E8-7D3F-53B5-6AEA-7A73D61A1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My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BE5942-F93F-BB80-17F6-1240DC5AC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8020" y="3268244"/>
            <a:ext cx="4768037" cy="211398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5A23F-FEFF-781F-77DF-B2A3DC8C4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Naïve Baseline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75CC71-9091-7BFA-0CEB-74D8CAAC35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9647" y="3314543"/>
            <a:ext cx="5932329" cy="2021386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CC3F9B-E9AA-2E98-CC7F-F57ABE886BA8}"/>
              </a:ext>
            </a:extLst>
          </p:cNvPr>
          <p:cNvSpPr/>
          <p:nvPr/>
        </p:nvSpPr>
        <p:spPr>
          <a:xfrm>
            <a:off x="3417148" y="4064319"/>
            <a:ext cx="2080827" cy="4845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57486-1FEE-31BF-E332-7AC2D8EF09B6}"/>
              </a:ext>
            </a:extLst>
          </p:cNvPr>
          <p:cNvSpPr/>
          <p:nvPr/>
        </p:nvSpPr>
        <p:spPr>
          <a:xfrm>
            <a:off x="3417148" y="4799473"/>
            <a:ext cx="2173424" cy="4845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4DD1F-E31F-AFA3-077C-BF8844EF5705}"/>
              </a:ext>
            </a:extLst>
          </p:cNvPr>
          <p:cNvSpPr/>
          <p:nvPr/>
        </p:nvSpPr>
        <p:spPr>
          <a:xfrm>
            <a:off x="11019099" y="4064319"/>
            <a:ext cx="671331" cy="484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AE4F-5E7B-DAD1-6EBE-9D7F37AF35A0}"/>
              </a:ext>
            </a:extLst>
          </p:cNvPr>
          <p:cNvSpPr/>
          <p:nvPr/>
        </p:nvSpPr>
        <p:spPr>
          <a:xfrm>
            <a:off x="10835833" y="4737580"/>
            <a:ext cx="671331" cy="484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43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01DC5-67C7-23F4-0D4D-B55C025B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Recommendations</a:t>
            </a: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2C2C38-29AD-9949-C072-7A3A6D974379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sz="2800" dirty="0">
                <a:solidFill>
                  <a:srgbClr val="FFFFFF"/>
                </a:solidFill>
                <a:effectLst/>
              </a:rPr>
              <a:t>Better standardization of Data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sz="2800" dirty="0">
              <a:solidFill>
                <a:srgbClr val="FFFFFF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sz="2800" dirty="0">
                <a:solidFill>
                  <a:srgbClr val="FFFFFF"/>
                </a:solidFill>
              </a:rPr>
              <a:t>Having higher functioning datasets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sz="2800" dirty="0">
                <a:solidFill>
                  <a:srgbClr val="FFFFFF"/>
                </a:solidFill>
                <a:effectLst/>
              </a:rPr>
              <a:t>Additional valuable variables for modelling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7E7AD13-8586-7F40-C2A1-3A6C048B4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8" r="47923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1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E724D-3365-A285-0752-9102EEC3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758826"/>
            <a:ext cx="10058400" cy="4062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7711D3-2534-4918-8661-020829D7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46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458" y="795812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Map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4196B-52FA-AD6B-2080-8CE9DA3B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5" y="1352458"/>
            <a:ext cx="6442469" cy="33822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DF0E9E-FC80-488F-54B5-840D41686E9A}"/>
              </a:ext>
            </a:extLst>
          </p:cNvPr>
          <p:cNvSpPr txBox="1"/>
          <p:nvPr/>
        </p:nvSpPr>
        <p:spPr>
          <a:xfrm>
            <a:off x="10818314" y="89683"/>
            <a:ext cx="1253712" cy="3843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Circuit_Mod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C691B-4C02-7C53-DA48-005A13B8979B}"/>
              </a:ext>
            </a:extLst>
          </p:cNvPr>
          <p:cNvSpPr txBox="1"/>
          <p:nvPr/>
        </p:nvSpPr>
        <p:spPr>
          <a:xfrm>
            <a:off x="6627043" y="2375555"/>
            <a:ext cx="4459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Most circuits in Europe</a:t>
            </a:r>
          </a:p>
          <a:p>
            <a:endParaRPr lang="en-SG" dirty="0"/>
          </a:p>
          <a:p>
            <a:r>
              <a:rPr lang="en-SG" dirty="0"/>
              <a:t>Quite spread out in most regions</a:t>
            </a:r>
          </a:p>
          <a:p>
            <a:endParaRPr lang="en-SG" dirty="0"/>
          </a:p>
          <a:p>
            <a:r>
              <a:rPr lang="en-SG" dirty="0"/>
              <a:t>Lacking in Central Africa and Asia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FDB0E-BB6A-A7A3-D100-69DFF653E17D}"/>
              </a:ext>
            </a:extLst>
          </p:cNvPr>
          <p:cNvSpPr/>
          <p:nvPr/>
        </p:nvSpPr>
        <p:spPr>
          <a:xfrm>
            <a:off x="2507059" y="2054009"/>
            <a:ext cx="779158" cy="6430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24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Constructor ranked by points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351A-D8C7-1C4C-D9DD-13F92B421A80}"/>
              </a:ext>
            </a:extLst>
          </p:cNvPr>
          <p:cNvSpPr txBox="1"/>
          <p:nvPr/>
        </p:nvSpPr>
        <p:spPr>
          <a:xfrm>
            <a:off x="9767404" y="37163"/>
            <a:ext cx="2628844" cy="31321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Constructor_results_Mod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B9F2AC-C6AB-A4A5-7172-89E967660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266" b="1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893FE-9BE8-F162-E566-78CDFF1F518C}"/>
              </a:ext>
            </a:extLst>
          </p:cNvPr>
          <p:cNvSpPr txBox="1"/>
          <p:nvPr/>
        </p:nvSpPr>
        <p:spPr>
          <a:xfrm>
            <a:off x="720797" y="2337848"/>
            <a:ext cx="347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Big difference in points between High and Low performing constructors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Top Constructor has significant higher point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33D2A-6B0A-0CD1-7A8F-C03425FB3CEB}"/>
              </a:ext>
            </a:extLst>
          </p:cNvPr>
          <p:cNvSpPr/>
          <p:nvPr/>
        </p:nvSpPr>
        <p:spPr>
          <a:xfrm>
            <a:off x="5542961" y="1027523"/>
            <a:ext cx="433633" cy="24014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E8370D-8016-877F-4769-000B4BDAAFE9}"/>
              </a:ext>
            </a:extLst>
          </p:cNvPr>
          <p:cNvSpPr/>
          <p:nvPr/>
        </p:nvSpPr>
        <p:spPr>
          <a:xfrm>
            <a:off x="10004151" y="5260157"/>
            <a:ext cx="1553851" cy="3722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140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Constructor Count by Nationality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351A-D8C7-1C4C-D9DD-13F92B421A80}"/>
              </a:ext>
            </a:extLst>
          </p:cNvPr>
          <p:cNvSpPr txBox="1"/>
          <p:nvPr/>
        </p:nvSpPr>
        <p:spPr>
          <a:xfrm>
            <a:off x="10209587" y="0"/>
            <a:ext cx="1982413" cy="4572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Constructors__Mod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326B6C-648E-E41A-45DC-C4F3773F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447" y="1421133"/>
            <a:ext cx="6892560" cy="36702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DCB97-401A-29FD-8672-0E581BAB096E}"/>
              </a:ext>
            </a:extLst>
          </p:cNvPr>
          <p:cNvSpPr txBox="1"/>
          <p:nvPr/>
        </p:nvSpPr>
        <p:spPr>
          <a:xfrm>
            <a:off x="962164" y="2573518"/>
            <a:ext cx="292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British has the highest number of Constructors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Spanish has the least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British, America and Italian sum up to more than half of the constructors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4D806-9FC9-F96A-65FC-0130F80BE39D}"/>
              </a:ext>
            </a:extLst>
          </p:cNvPr>
          <p:cNvSpPr/>
          <p:nvPr/>
        </p:nvSpPr>
        <p:spPr>
          <a:xfrm>
            <a:off x="4653447" y="1634247"/>
            <a:ext cx="5015847" cy="34571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920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4373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Constructor by Wins and Points</a:t>
            </a:r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351A-D8C7-1C4C-D9DD-13F92B421A80}"/>
              </a:ext>
            </a:extLst>
          </p:cNvPr>
          <p:cNvSpPr txBox="1"/>
          <p:nvPr/>
        </p:nvSpPr>
        <p:spPr>
          <a:xfrm>
            <a:off x="9125843" y="0"/>
            <a:ext cx="3066157" cy="35289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Constructors_Standings__Mod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754E598-6D2B-43D2-27B2-EBB45BA69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9998" y="640081"/>
            <a:ext cx="2750523" cy="5117252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FEC9799F-A0B8-45B9-8164-71F28389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0D19C-4C78-7AF2-2D33-8D9356091DFA}"/>
              </a:ext>
            </a:extLst>
          </p:cNvPr>
          <p:cNvSpPr txBox="1"/>
          <p:nvPr/>
        </p:nvSpPr>
        <p:spPr>
          <a:xfrm>
            <a:off x="1193532" y="1895846"/>
            <a:ext cx="6217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Top scoring constructors also have hight amount of 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Exceptions being 10 and 15 where it has 0 wins but still a relatively high amount of points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3257C2-65C3-55F0-D52B-D21ECDE82638}"/>
              </a:ext>
            </a:extLst>
          </p:cNvPr>
          <p:cNvSpPr/>
          <p:nvPr/>
        </p:nvSpPr>
        <p:spPr>
          <a:xfrm>
            <a:off x="8739344" y="2404423"/>
            <a:ext cx="2393712" cy="1831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597241-D7A6-DB5C-47C3-08AD0F9F687C}"/>
              </a:ext>
            </a:extLst>
          </p:cNvPr>
          <p:cNvSpPr/>
          <p:nvPr/>
        </p:nvSpPr>
        <p:spPr>
          <a:xfrm>
            <a:off x="8739344" y="3044505"/>
            <a:ext cx="2393712" cy="1831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5852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F23B-3DF1-40D6-BB1B-F940AFA4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Driver Code Count by Nationality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351A-D8C7-1C4C-D9DD-13F92B421A80}"/>
              </a:ext>
            </a:extLst>
          </p:cNvPr>
          <p:cNvSpPr txBox="1"/>
          <p:nvPr/>
        </p:nvSpPr>
        <p:spPr>
          <a:xfrm>
            <a:off x="10869269" y="32523"/>
            <a:ext cx="1322730" cy="3844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Drivers_Mod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790E02-CB08-4433-F593-F18BBB4C9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4594" y="907683"/>
            <a:ext cx="7758328" cy="458543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11AA51-4E7D-2F31-3CA3-010BDCACECB9}"/>
              </a:ext>
            </a:extLst>
          </p:cNvPr>
          <p:cNvSpPr txBox="1"/>
          <p:nvPr/>
        </p:nvSpPr>
        <p:spPr>
          <a:xfrm>
            <a:off x="720797" y="2250460"/>
            <a:ext cx="3474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British and America has very high Driver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Most Driver does not have a code hence “\N”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Most drivers are British, American, Italian and French</a:t>
            </a:r>
          </a:p>
        </p:txBody>
      </p:sp>
    </p:spTree>
    <p:extLst>
      <p:ext uri="{BB962C8B-B14F-4D97-AF65-F5344CB8AC3E}">
        <p14:creationId xmlns:p14="http://schemas.microsoft.com/office/powerpoint/2010/main" val="39045498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{39F4E810-F985-489B-9C8A-D313A62A5C24}tf22712842_win32</Template>
  <TotalTime>2025</TotalTime>
  <Words>1371</Words>
  <Application>Microsoft Office PowerPoint</Application>
  <PresentationFormat>Widescreen</PresentationFormat>
  <Paragraphs>249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Bookman Old Style</vt:lpstr>
      <vt:lpstr>Calibri</vt:lpstr>
      <vt:lpstr>Franklin Gothic Book</vt:lpstr>
      <vt:lpstr>1_RetrospectVTI</vt:lpstr>
      <vt:lpstr>DW Assignment 2</vt:lpstr>
      <vt:lpstr>Table of Content</vt:lpstr>
      <vt:lpstr>Objectives</vt:lpstr>
      <vt:lpstr>Exploring the Data</vt:lpstr>
      <vt:lpstr>Map Chart</vt:lpstr>
      <vt:lpstr>Constructor ranked by points</vt:lpstr>
      <vt:lpstr>Constructor Count by Nationality</vt:lpstr>
      <vt:lpstr>Constructor by Wins and Points</vt:lpstr>
      <vt:lpstr>Driver Code Count by Nationality</vt:lpstr>
      <vt:lpstr>Wins and Points Per DriverID</vt:lpstr>
      <vt:lpstr>DriverID by lap and time</vt:lpstr>
      <vt:lpstr>DriverID by pitstop duration</vt:lpstr>
      <vt:lpstr>DriverID by Avg Position and Race Count</vt:lpstr>
      <vt:lpstr>Grand Prix by Rounds</vt:lpstr>
      <vt:lpstr>After visualizing with Tibco</vt:lpstr>
      <vt:lpstr>Exploring Data through Jupyter Notebook</vt:lpstr>
      <vt:lpstr>Exploring Data through Jupyter Notebook</vt:lpstr>
      <vt:lpstr>Exploring Data through Jupyter Notebook</vt:lpstr>
      <vt:lpstr>Exploring Data through Jupyter Notebook</vt:lpstr>
      <vt:lpstr>Formulated Prediction Problem</vt:lpstr>
      <vt:lpstr>Data Wrangling</vt:lpstr>
      <vt:lpstr>Subsetting and Filtering</vt:lpstr>
      <vt:lpstr>Merging and Joining</vt:lpstr>
      <vt:lpstr>Merged Data exploration and cleaning </vt:lpstr>
      <vt:lpstr>Additional Cleaning </vt:lpstr>
      <vt:lpstr>Data Cleaning</vt:lpstr>
      <vt:lpstr>Races_Mod</vt:lpstr>
      <vt:lpstr>Results_Mod</vt:lpstr>
      <vt:lpstr>Circuit_Mods</vt:lpstr>
      <vt:lpstr>Data Cleaning and Transformation</vt:lpstr>
      <vt:lpstr>Identifying Outliers</vt:lpstr>
      <vt:lpstr>Dealing with Outliers</vt:lpstr>
      <vt:lpstr>Numerical Variables Transformation</vt:lpstr>
      <vt:lpstr>Train Test Split</vt:lpstr>
      <vt:lpstr>Numerical Variable Imputation</vt:lpstr>
      <vt:lpstr>Categorical Data Encoding</vt:lpstr>
      <vt:lpstr>Variable Discretization</vt:lpstr>
      <vt:lpstr>Featured Engineering (Scaling)</vt:lpstr>
      <vt:lpstr>Machine learning Modelling</vt:lpstr>
      <vt:lpstr>Optimisation for Machine Learning Model</vt:lpstr>
      <vt:lpstr>RMSE &amp; R-SQ Comparison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</dc:title>
  <dc:creator>Ong Sze Hwee Alec /DS</dc:creator>
  <cp:lastModifiedBy>Ong Sze Hwee Alec /DS</cp:lastModifiedBy>
  <cp:revision>14</cp:revision>
  <dcterms:created xsi:type="dcterms:W3CDTF">2022-08-11T00:00:48Z</dcterms:created>
  <dcterms:modified xsi:type="dcterms:W3CDTF">2022-08-21T13:12:45Z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